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78"/>
  </p:notesMasterIdLst>
  <p:sldIdLst>
    <p:sldId id="256" r:id="rId3"/>
    <p:sldId id="257" r:id="rId4"/>
    <p:sldId id="258" r:id="rId5"/>
    <p:sldId id="259" r:id="rId6"/>
    <p:sldId id="260" r:id="rId7"/>
    <p:sldId id="261" r:id="rId8"/>
    <p:sldId id="262" r:id="rId9"/>
    <p:sldId id="279" r:id="rId10"/>
    <p:sldId id="280" r:id="rId11"/>
    <p:sldId id="263" r:id="rId12"/>
    <p:sldId id="267" r:id="rId13"/>
    <p:sldId id="268" r:id="rId14"/>
    <p:sldId id="269" r:id="rId15"/>
    <p:sldId id="270" r:id="rId16"/>
    <p:sldId id="271" r:id="rId17"/>
    <p:sldId id="272" r:id="rId18"/>
    <p:sldId id="274" r:id="rId19"/>
    <p:sldId id="288" r:id="rId20"/>
    <p:sldId id="286" r:id="rId21"/>
    <p:sldId id="287" r:id="rId22"/>
    <p:sldId id="289" r:id="rId23"/>
    <p:sldId id="281" r:id="rId24"/>
    <p:sldId id="282" r:id="rId25"/>
    <p:sldId id="291" r:id="rId26"/>
    <p:sldId id="283" r:id="rId27"/>
    <p:sldId id="290" r:id="rId28"/>
    <p:sldId id="264" r:id="rId29"/>
    <p:sldId id="265" r:id="rId30"/>
    <p:sldId id="294" r:id="rId31"/>
    <p:sldId id="284" r:id="rId32"/>
    <p:sldId id="292" r:id="rId33"/>
    <p:sldId id="293" r:id="rId34"/>
    <p:sldId id="266" r:id="rId35"/>
    <p:sldId id="275" r:id="rId36"/>
    <p:sldId id="276" r:id="rId37"/>
    <p:sldId id="277" r:id="rId38"/>
    <p:sldId id="278" r:id="rId39"/>
    <p:sldId id="27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8" r:id="rId53"/>
    <p:sldId id="309" r:id="rId54"/>
    <p:sldId id="307" r:id="rId55"/>
    <p:sldId id="310" r:id="rId56"/>
    <p:sldId id="313" r:id="rId57"/>
    <p:sldId id="314" r:id="rId58"/>
    <p:sldId id="315" r:id="rId59"/>
    <p:sldId id="320" r:id="rId60"/>
    <p:sldId id="311" r:id="rId61"/>
    <p:sldId id="321" r:id="rId62"/>
    <p:sldId id="322" r:id="rId63"/>
    <p:sldId id="312" r:id="rId64"/>
    <p:sldId id="323" r:id="rId65"/>
    <p:sldId id="324" r:id="rId66"/>
    <p:sldId id="325" r:id="rId67"/>
    <p:sldId id="326" r:id="rId68"/>
    <p:sldId id="327" r:id="rId69"/>
    <p:sldId id="328" r:id="rId70"/>
    <p:sldId id="329" r:id="rId71"/>
    <p:sldId id="330" r:id="rId72"/>
    <p:sldId id="331" r:id="rId73"/>
    <p:sldId id="332" r:id="rId74"/>
    <p:sldId id="333" r:id="rId75"/>
    <p:sldId id="317" r:id="rId76"/>
    <p:sldId id="316" r:id="rId77"/>
  </p:sldIdLst>
  <p:sldSz cx="9144000" cy="6858000" type="screen4x3"/>
  <p:notesSz cx="6761163" cy="99425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204"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A5DEA465-AFF6-415F-AC6B-95C26DA9E7F6}" type="datetimeFigureOut">
              <a:rPr lang="ru-RU" smtClean="0"/>
              <a:pPr/>
              <a:t>12.02.2024</a:t>
            </a:fld>
            <a:endParaRPr lang="ru-RU"/>
          </a:p>
        </p:txBody>
      </p:sp>
      <p:sp>
        <p:nvSpPr>
          <p:cNvPr id="4" name="Образ слайда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3457582A-588F-492C-B425-BF95E9F46508}" type="slidenum">
              <a:rPr lang="ru-RU" smtClean="0"/>
              <a:pPr/>
              <a:t>‹#›</a:t>
            </a:fld>
            <a:endParaRPr lang="ru-RU"/>
          </a:p>
        </p:txBody>
      </p:sp>
    </p:spTree>
    <p:extLst>
      <p:ext uri="{BB962C8B-B14F-4D97-AF65-F5344CB8AC3E}">
        <p14:creationId xmlns:p14="http://schemas.microsoft.com/office/powerpoint/2010/main" xmlns="" val="100523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4" name="Заголовок 13"/>
          <p:cNvSpPr>
            <a:spLocks noGrp="1"/>
          </p:cNvSpPr>
          <p:nvPr>
            <p:ph type="ctrTitle"/>
          </p:nvPr>
        </p:nvSpPr>
        <p:spPr>
          <a:xfrm>
            <a:off x="1432560" y="359898"/>
            <a:ext cx="7406640" cy="1472184"/>
          </a:xfrm>
        </p:spPr>
        <p:txBody>
          <a:bodyPr anchor="b"/>
          <a:lstStyle>
            <a:lvl1pPr algn="l">
              <a:defRPr/>
            </a:lvl1pPr>
            <a:extLst/>
          </a:lstStyle>
          <a:p>
            <a:r>
              <a:rPr kumimoji="0" lang="ru-RU" smtClean="0"/>
              <a:t>Образец заголовка</a:t>
            </a:r>
            <a:endParaRPr kumimoji="0" lang="en-US"/>
          </a:p>
        </p:txBody>
      </p:sp>
      <p:sp>
        <p:nvSpPr>
          <p:cNvPr id="22" name="Подзаголовок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7" name="Дата 6"/>
          <p:cNvSpPr>
            <a:spLocks noGrp="1"/>
          </p:cNvSpPr>
          <p:nvPr>
            <p:ph type="dt" sz="half" idx="10"/>
          </p:nvPr>
        </p:nvSpPr>
        <p:spPr/>
        <p:txBody>
          <a:bodyPr/>
          <a:lstStyle>
            <a:extLst/>
          </a:lstStyle>
          <a:p>
            <a:fld id="{6521803B-49E6-4E7E-9402-7B8993933B82}" type="datetime1">
              <a:rPr lang="ru-RU" smtClean="0"/>
              <a:pPr/>
              <a:t>12.02.2024</a:t>
            </a:fld>
            <a:endParaRPr lang="ru-RU"/>
          </a:p>
        </p:txBody>
      </p:sp>
      <p:sp>
        <p:nvSpPr>
          <p:cNvPr id="20" name="Нижний колонтитул 19"/>
          <p:cNvSpPr>
            <a:spLocks noGrp="1"/>
          </p:cNvSpPr>
          <p:nvPr>
            <p:ph type="ftr" sz="quarter" idx="11"/>
          </p:nvPr>
        </p:nvSpPr>
        <p:spPr/>
        <p:txBody>
          <a:bodyPr/>
          <a:lstStyle>
            <a:extLst/>
          </a:lstStyle>
          <a:p>
            <a:endParaRPr lang="ru-RU"/>
          </a:p>
        </p:txBody>
      </p:sp>
      <p:sp>
        <p:nvSpPr>
          <p:cNvPr id="10" name="Номер слайда 9"/>
          <p:cNvSpPr>
            <a:spLocks noGrp="1"/>
          </p:cNvSpPr>
          <p:nvPr>
            <p:ph type="sldNum" sz="quarter" idx="12"/>
          </p:nvPr>
        </p:nvSpPr>
        <p:spPr/>
        <p:txBody>
          <a:bodyPr/>
          <a:lstStyle>
            <a:extLst/>
          </a:lstStyle>
          <a:p>
            <a:fld id="{BFAE65CD-8129-42BD-829A-4CA364A5C893}" type="slidenum">
              <a:rPr lang="ru-RU" smtClean="0"/>
              <a:pPr/>
              <a:t>‹#›</a:t>
            </a:fld>
            <a:endParaRPr lang="ru-RU"/>
          </a:p>
        </p:txBody>
      </p:sp>
      <p:sp>
        <p:nvSpPr>
          <p:cNvPr id="8" name="Овал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0B391BF8-613C-4A4C-A4D3-E144657BF94E}" type="datetime1">
              <a:rPr lang="ru-RU" smtClean="0"/>
              <a:pPr/>
              <a:t>12.02.2024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274639"/>
            <a:ext cx="1828800" cy="5851525"/>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1143000" y="274640"/>
            <a:ext cx="55626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B0218DD2-373B-458B-9177-A5F7A1B1FB88}" type="datetime1">
              <a:rPr lang="ru-RU" smtClean="0"/>
              <a:pPr/>
              <a:t>12.02.2024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7813"/>
            <a:ext cx="8229600" cy="1139825"/>
          </a:xfrm>
        </p:spPr>
        <p:txBody>
          <a:bodyPr/>
          <a:lstStyle/>
          <a:p>
            <a:r>
              <a:rPr lang="ru-RU" smtClean="0"/>
              <a:t>Образец заголовка</a:t>
            </a:r>
            <a:endParaRPr lang="ru-RU"/>
          </a:p>
        </p:txBody>
      </p:sp>
      <p:sp>
        <p:nvSpPr>
          <p:cNvPr id="3" name="Таблица 2"/>
          <p:cNvSpPr>
            <a:spLocks noGrp="1"/>
          </p:cNvSpPr>
          <p:nvPr>
            <p:ph type="tbl" idx="1"/>
          </p:nvPr>
        </p:nvSpPr>
        <p:spPr>
          <a:xfrm>
            <a:off x="457200" y="1600200"/>
            <a:ext cx="8229600" cy="4530725"/>
          </a:xfrm>
        </p:spPr>
        <p:txBody>
          <a:bodyPr/>
          <a:lstStyle/>
          <a:p>
            <a:pPr lvl="0"/>
            <a:endParaRPr lang="ru-RU" noProof="0" smtClean="0"/>
          </a:p>
        </p:txBody>
      </p:sp>
      <p:sp>
        <p:nvSpPr>
          <p:cNvPr id="4" name="Дата 3"/>
          <p:cNvSpPr>
            <a:spLocks noGrp="1"/>
          </p:cNvSpPr>
          <p:nvPr>
            <p:ph type="dt" sz="half" idx="10"/>
          </p:nvPr>
        </p:nvSpPr>
        <p:spPr>
          <a:xfrm>
            <a:off x="457200" y="6243638"/>
            <a:ext cx="2133600" cy="457200"/>
          </a:xfrm>
        </p:spPr>
        <p:txBody>
          <a:bodyPr/>
          <a:lstStyle>
            <a:lvl1pPr>
              <a:defRPr/>
            </a:lvl1pPr>
          </a:lstStyle>
          <a:p>
            <a:pPr>
              <a:defRPr/>
            </a:pPr>
            <a:fld id="{83941AD0-0DCD-497F-9014-AD64048182CD}" type="datetime1">
              <a:rPr lang="ru-RU" smtClean="0"/>
              <a:pPr>
                <a:defRPr/>
              </a:pPr>
              <a:t>12.02.2024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a:xfrm>
            <a:off x="6553200" y="6243638"/>
            <a:ext cx="2133600" cy="457200"/>
          </a:xfrm>
        </p:spPr>
        <p:txBody>
          <a:bodyPr/>
          <a:lstStyle>
            <a:lvl1pPr>
              <a:defRPr/>
            </a:lvl1pPr>
          </a:lstStyle>
          <a:p>
            <a:pPr>
              <a:defRPr/>
            </a:pPr>
            <a:fld id="{95319C45-0F56-4184-AD17-CD262DC1B3F3}" type="slidenum">
              <a:rPr lang="ru-RU"/>
              <a:pPr>
                <a:defRPr/>
              </a:pPr>
              <a:t>‹#›</a:t>
            </a:fld>
            <a:endParaRPr lang="ru-RU"/>
          </a:p>
        </p:txBody>
      </p:sp>
    </p:spTree>
    <p:extLst>
      <p:ext uri="{BB962C8B-B14F-4D97-AF65-F5344CB8AC3E}">
        <p14:creationId xmlns:p14="http://schemas.microsoft.com/office/powerpoint/2010/main" xmlns="" val="24945522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9C1E0BAA-1392-45B4-B2C9-4B3C15C48A13}" type="datetime1">
              <a:rPr lang="ru-RU" smtClean="0">
                <a:solidFill>
                  <a:srgbClr val="000000"/>
                </a:solidFill>
              </a:rPr>
              <a:pPr>
                <a:defRPr/>
              </a:pPr>
              <a:t>12.02.2024</a:t>
            </a:fld>
            <a:endParaRPr lang="ru-RU">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F3F1446-5E46-45CB-BAEF-395D1CCA50CD}"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1215203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4E5B8EE9-93D5-4A9E-8527-F8FE1F62C1F3}" type="datetime1">
              <a:rPr lang="ru-RU" smtClean="0">
                <a:solidFill>
                  <a:srgbClr val="000000"/>
                </a:solidFill>
              </a:rPr>
              <a:pPr>
                <a:defRPr/>
              </a:pPr>
              <a:t>12.02.2024</a:t>
            </a:fld>
            <a:endParaRPr lang="ru-RU">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095CFC-FD31-4261-B2E7-9458AE8A6CB8}"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2820125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fld id="{957ED42C-FC22-4297-BDE1-2994C7D8A561}" type="datetime1">
              <a:rPr lang="ru-RU" smtClean="0">
                <a:solidFill>
                  <a:srgbClr val="000000"/>
                </a:solidFill>
              </a:rPr>
              <a:pPr>
                <a:defRPr/>
              </a:pPr>
              <a:t>12.02.2024</a:t>
            </a:fld>
            <a:endParaRPr lang="ru-RU">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6840782-64B6-4368-8FA5-4C2DBB4F0E34}"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3240550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fld id="{733A4E5F-232C-4B46-AC7F-F97FF7F3C0B8}" type="datetime1">
              <a:rPr lang="ru-RU" smtClean="0">
                <a:solidFill>
                  <a:srgbClr val="000000"/>
                </a:solidFill>
              </a:rPr>
              <a:pPr>
                <a:defRPr/>
              </a:pPr>
              <a:t>12.02.2024</a:t>
            </a:fld>
            <a:endParaRPr lang="ru-RU">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EE92273-9774-486D-8E8D-C3DF3086E9AF}"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2401604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fld id="{B4BE063E-BE23-437E-8F20-D15528BDB44F}" type="datetime1">
              <a:rPr lang="ru-RU" smtClean="0">
                <a:solidFill>
                  <a:srgbClr val="000000"/>
                </a:solidFill>
              </a:rPr>
              <a:pPr>
                <a:defRPr/>
              </a:pPr>
              <a:t>12.02.2024</a:t>
            </a:fld>
            <a:endParaRPr lang="ru-RU">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54358DE-2DFD-441E-AAF3-2AF97B70FFCC}"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165205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fld id="{7647E4D6-1690-4E15-9C31-FE2252ABC4E5}" type="datetime1">
              <a:rPr lang="ru-RU" smtClean="0">
                <a:solidFill>
                  <a:srgbClr val="000000"/>
                </a:solidFill>
              </a:rPr>
              <a:pPr>
                <a:defRPr/>
              </a:pPr>
              <a:t>12.02.2024</a:t>
            </a:fld>
            <a:endParaRPr lang="ru-RU">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878803E-B885-438B-978B-F6B51FAA1DBA}"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2254112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A1DDF899-CA03-42CD-A609-77990BACAA5F}" type="datetime1">
              <a:rPr lang="ru-RU" smtClean="0">
                <a:solidFill>
                  <a:srgbClr val="000000"/>
                </a:solidFill>
              </a:rPr>
              <a:pPr>
                <a:defRPr/>
              </a:pPr>
              <a:t>12.02.2024</a:t>
            </a:fld>
            <a:endParaRPr lang="ru-RU">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FD8F989-9678-4321-BEB5-DFC9B7F155F5}"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411835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Объект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BD11FF2B-70F4-4780-94A7-9E21162E6B14}" type="datetime1">
              <a:rPr lang="ru-RU" smtClean="0"/>
              <a:pPr/>
              <a:t>12.02.2024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F4B9DF70-9903-4033-92D7-02714D0CA115}" type="datetime1">
              <a:rPr lang="ru-RU" smtClean="0">
                <a:solidFill>
                  <a:srgbClr val="000000"/>
                </a:solidFill>
              </a:rPr>
              <a:pPr>
                <a:defRPr/>
              </a:pPr>
              <a:t>12.02.2024</a:t>
            </a:fld>
            <a:endParaRPr lang="ru-RU">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5AB8E59-C42E-4E7C-A07A-9DC934052E8C}"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3110930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fld id="{6D2AB56D-D316-4FF6-B99A-07B016E38109}" type="datetime1">
              <a:rPr lang="ru-RU" smtClean="0">
                <a:solidFill>
                  <a:srgbClr val="000000"/>
                </a:solidFill>
              </a:rPr>
              <a:pPr>
                <a:defRPr/>
              </a:pPr>
              <a:t>12.02.2024</a:t>
            </a:fld>
            <a:endParaRPr lang="ru-RU">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DD141D8-8DAD-4A1B-8DC0-CC9E03AD7852}"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2668654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DF059950-4917-4F7D-AC96-1B2F97FB465D}" type="datetime1">
              <a:rPr lang="ru-RU" smtClean="0">
                <a:solidFill>
                  <a:srgbClr val="000000"/>
                </a:solidFill>
              </a:rPr>
              <a:pPr>
                <a:defRPr/>
              </a:pPr>
              <a:t>12.02.2024</a:t>
            </a:fld>
            <a:endParaRPr lang="ru-RU">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4DF11B-245B-420D-9A14-44FDD1ECD1F2}"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3561596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fld id="{E82AAD5E-7302-4588-82D1-09F25F1BA6EB}" type="datetime1">
              <a:rPr lang="ru-RU" smtClean="0">
                <a:solidFill>
                  <a:srgbClr val="000000"/>
                </a:solidFill>
              </a:rPr>
              <a:pPr>
                <a:defRPr/>
              </a:pPr>
              <a:t>12.02.2024</a:t>
            </a:fld>
            <a:endParaRPr lang="ru-RU">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AC3324-C9AD-441B-99CB-FA288AB74863}"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839247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quarter" idx="2"/>
          </p:nvPr>
        </p:nvSpPr>
        <p:spPr>
          <a:xfrm>
            <a:off x="4648200" y="1600200"/>
            <a:ext cx="4038600" cy="21859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Объект 4"/>
          <p:cNvSpPr>
            <a:spLocks noGrp="1"/>
          </p:cNvSpPr>
          <p:nvPr>
            <p:ph sz="quarter" idx="3"/>
          </p:nvPr>
        </p:nvSpPr>
        <p:spPr>
          <a:xfrm>
            <a:off x="4648200" y="3938588"/>
            <a:ext cx="4038600" cy="21875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Rectangle 4"/>
          <p:cNvSpPr>
            <a:spLocks noGrp="1" noChangeArrowheads="1"/>
          </p:cNvSpPr>
          <p:nvPr>
            <p:ph type="dt" sz="half" idx="10"/>
          </p:nvPr>
        </p:nvSpPr>
        <p:spPr>
          <a:ln/>
        </p:spPr>
        <p:txBody>
          <a:bodyPr/>
          <a:lstStyle>
            <a:lvl1pPr>
              <a:defRPr/>
            </a:lvl1pPr>
          </a:lstStyle>
          <a:p>
            <a:pPr>
              <a:defRPr/>
            </a:pPr>
            <a:fld id="{A7CC9292-861C-4FC2-9401-EEB49117B6D4}" type="datetime1">
              <a:rPr lang="ru-RU" smtClean="0">
                <a:solidFill>
                  <a:srgbClr val="000000"/>
                </a:solidFill>
              </a:rPr>
              <a:pPr>
                <a:defRPr/>
              </a:pPr>
              <a:t>12.02.2024</a:t>
            </a:fld>
            <a:endParaRPr lang="ru-RU">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ru-RU">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52A491FF-8D18-4BB0-9B0C-49238BF1FAD1}" type="slidenum">
              <a:rPr lang="ru-RU">
                <a:solidFill>
                  <a:srgbClr val="000000"/>
                </a:solidFill>
              </a:rPr>
              <a:pPr>
                <a:defRPr/>
              </a:pPr>
              <a:t>‹#›</a:t>
            </a:fld>
            <a:endParaRPr lang="ru-RU">
              <a:solidFill>
                <a:srgbClr val="000000"/>
              </a:solidFill>
            </a:endParaRPr>
          </a:p>
        </p:txBody>
      </p:sp>
    </p:spTree>
    <p:extLst>
      <p:ext uri="{BB962C8B-B14F-4D97-AF65-F5344CB8AC3E}">
        <p14:creationId xmlns:p14="http://schemas.microsoft.com/office/powerpoint/2010/main" xmlns="" val="3965635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Прямоугольник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E82ECADE-3BD1-4CD3-96C7-6184EDF658D2}" type="datetime1">
              <a:rPr lang="ru-RU" smtClean="0"/>
              <a:pPr/>
              <a:t>12.02.2024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BFAE65CD-8129-42BD-829A-4CA364A5C893}" type="slidenum">
              <a:rPr lang="ru-RU" smtClean="0"/>
              <a:pPr/>
              <a:t>‹#›</a:t>
            </a:fld>
            <a:endParaRPr lang="ru-RU"/>
          </a:p>
        </p:txBody>
      </p:sp>
      <p:sp>
        <p:nvSpPr>
          <p:cNvPr id="10" name="Прямоугольник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lstStyle>
            <a:extLst/>
          </a:lstStyle>
          <a:p>
            <a:r>
              <a:rPr kumimoji="0" lang="ru-RU" smtClean="0"/>
              <a:t>Образец заголовка</a:t>
            </a:r>
            <a:endParaRPr kumimoji="0" lang="en-US"/>
          </a:p>
        </p:txBody>
      </p:sp>
      <p:sp>
        <p:nvSpPr>
          <p:cNvPr id="3" name="Объект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E04F9BA7-10B6-4F62-B940-CC0F0E848D66}" type="datetime1">
              <a:rPr lang="ru-RU" smtClean="0"/>
              <a:pPr/>
              <a:t>12.02.2024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Объект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3226E13B-DE0F-45E1-9B18-4531ACB5FF14}" type="datetime1">
              <a:rPr lang="ru-RU" smtClean="0"/>
              <a:pPr/>
              <a:t>12.02.2024</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nchor="ct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BED28D63-1955-4868-8C7B-6674AB6B1A5F}" type="datetime1">
              <a:rPr lang="ru-RU" smtClean="0"/>
              <a:pPr/>
              <a:t>12.02.2024</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Прямоугольник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0C724A72-7C18-403D-8B51-E43F4F0AFC0A}" type="datetime1">
              <a:rPr lang="ru-RU" smtClean="0"/>
              <a:pPr/>
              <a:t>12.02.2024</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BFAE65CD-8129-42BD-829A-4CA364A5C893}" type="slidenum">
              <a:rPr lang="ru-RU" smtClean="0"/>
              <a:pPr/>
              <a:t>‹#›</a:t>
            </a:fld>
            <a:endParaRPr lang="ru-RU"/>
          </a:p>
        </p:txBody>
      </p:sp>
      <p:sp>
        <p:nvSpPr>
          <p:cNvPr id="6" name="Прямоугольник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Объект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80C30B8F-8DD7-4893-8692-6112B69C0C58}" type="datetime1">
              <a:rPr lang="ru-RU" smtClean="0"/>
              <a:pPr/>
              <a:t>12.02.2024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BFAE65CD-8129-42BD-829A-4CA364A5C893}"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extLst/>
          </a:lstStyle>
          <a:p>
            <a:fld id="{021746DC-C4A2-4295-B21D-0B9C11800886}" type="datetime1">
              <a:rPr lang="ru-RU" smtClean="0"/>
              <a:pPr/>
              <a:t>12.02.2024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BFAE65CD-8129-42BD-829A-4CA364A5C893}" type="slidenum">
              <a:rPr lang="ru-RU" smtClean="0"/>
              <a:pPr/>
              <a:t>‹#›</a:t>
            </a:fld>
            <a:endParaRPr lang="ru-RU"/>
          </a:p>
        </p:txBody>
      </p:sp>
      <p:sp>
        <p:nvSpPr>
          <p:cNvPr id="8" name="Прямоугольник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Рисунок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ru-RU" smtClean="0"/>
              <a:t>Вставка рисунка</a:t>
            </a:r>
            <a:endParaRPr kumimoji="0" lang="en-US" dirty="0"/>
          </a:p>
        </p:txBody>
      </p:sp>
      <p:sp>
        <p:nvSpPr>
          <p:cNvPr id="9" name="Блок-схема: процесс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Блок-схема: процесс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Текст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ирог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Кольцо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Прямоугольник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title"/>
          </p:nvPr>
        </p:nvSpPr>
        <p:spPr>
          <a:xfrm>
            <a:off x="1435608" y="274638"/>
            <a:ext cx="7498080" cy="1143000"/>
          </a:xfrm>
          <a:prstGeom prst="rect">
            <a:avLst/>
          </a:prstGeom>
        </p:spPr>
        <p:txBody>
          <a:bodyPr anchor="ctr">
            <a:normAutofit/>
          </a:bodyPr>
          <a:lstStyle>
            <a:extLst/>
          </a:lstStyle>
          <a:p>
            <a:r>
              <a:rPr kumimoji="0" lang="ru-RU" smtClean="0"/>
              <a:t>Образец заголовка</a:t>
            </a:r>
            <a:endParaRPr kumimoji="0" lang="en-US"/>
          </a:p>
        </p:txBody>
      </p:sp>
      <p:sp>
        <p:nvSpPr>
          <p:cNvPr id="9" name="Текст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4" name="Дата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326FB2D-F5F9-4BE8-8A2A-75EF01A63781}" type="datetime1">
              <a:rPr lang="ru-RU" smtClean="0"/>
              <a:pPr/>
              <a:t>12.02.2024</a:t>
            </a:fld>
            <a:endParaRPr lang="ru-RU"/>
          </a:p>
        </p:txBody>
      </p:sp>
      <p:sp>
        <p:nvSpPr>
          <p:cNvPr id="10" name="Нижний колонтитул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ru-RU"/>
          </a:p>
        </p:txBody>
      </p:sp>
      <p:sp>
        <p:nvSpPr>
          <p:cNvPr id="22" name="Номер слайда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FAE65CD-8129-42BD-829A-4CA364A5C893}" type="slidenum">
              <a:rPr lang="ru-RU" smtClean="0"/>
              <a:pPr/>
              <a:t>‹#›</a:t>
            </a:fld>
            <a:endParaRPr lang="ru-RU"/>
          </a:p>
        </p:txBody>
      </p:sp>
      <p:sp>
        <p:nvSpPr>
          <p:cNvPr id="15" name="Прямоугольник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fld id="{6CAF9057-83EA-4240-800A-96B2FB22B187}" type="datetime1">
              <a:rPr lang="ru-RU" smtClean="0">
                <a:solidFill>
                  <a:srgbClr val="000000"/>
                </a:solidFill>
              </a:rPr>
              <a:pPr fontAlgn="base">
                <a:spcBef>
                  <a:spcPct val="0"/>
                </a:spcBef>
                <a:spcAft>
                  <a:spcPct val="0"/>
                </a:spcAft>
                <a:defRPr/>
              </a:pPr>
              <a:t>12.02.2024</a:t>
            </a:fld>
            <a:endParaRPr lang="ru-RU">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ru-RU">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E6E38AA5-1B76-4009-A3FC-E6C3581B2689}" type="slidenum">
              <a:rPr lang="ru-RU">
                <a:solidFill>
                  <a:srgbClr val="000000"/>
                </a:solidFill>
              </a:rPr>
              <a:pPr fontAlgn="base">
                <a:spcBef>
                  <a:spcPct val="0"/>
                </a:spcBef>
                <a:spcAft>
                  <a:spcPct val="0"/>
                </a:spcAft>
                <a:defRPr/>
              </a:pPr>
              <a:t>‹#›</a:t>
            </a:fld>
            <a:endParaRPr lang="ru-RU">
              <a:solidFill>
                <a:srgbClr val="000000"/>
              </a:solidFill>
            </a:endParaRPr>
          </a:p>
        </p:txBody>
      </p:sp>
    </p:spTree>
    <p:extLst>
      <p:ext uri="{BB962C8B-B14F-4D97-AF65-F5344CB8AC3E}">
        <p14:creationId xmlns:p14="http://schemas.microsoft.com/office/powerpoint/2010/main" xmlns="" val="12467879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globvet.ru/image/cache/data/reader-hauptner-500x500.jpg" TargetMode="External"/><Relationship Id="rId2" Type="http://schemas.openxmlformats.org/officeDocument/2006/relationships/image" Target="../media/image33.jpeg"/><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827584" y="836712"/>
            <a:ext cx="8316416" cy="3877985"/>
          </a:xfrm>
          <a:prstGeom prst="rect">
            <a:avLst/>
          </a:prstGeom>
        </p:spPr>
        <p:txBody>
          <a:bodyPr wrap="square">
            <a:spAutoFit/>
          </a:bodyPr>
          <a:lstStyle/>
          <a:p>
            <a:pPr marL="228600" indent="180340" algn="ctr">
              <a:spcAft>
                <a:spcPts val="0"/>
              </a:spcAft>
            </a:pPr>
            <a:r>
              <a:rPr lang="ru-RU" sz="6000" b="1" dirty="0" smtClean="0">
                <a:effectLst/>
                <a:latin typeface="Times New Roman"/>
                <a:ea typeface="Times New Roman"/>
              </a:rPr>
              <a:t>Отбор сельскохозяйственных животных</a:t>
            </a:r>
            <a:endParaRPr lang="ru-RU" sz="4000" dirty="0" smtClean="0">
              <a:effectLst/>
              <a:latin typeface="Times New Roman"/>
              <a:ea typeface="Times New Roman"/>
            </a:endParaRPr>
          </a:p>
          <a:p>
            <a:pPr marL="228600" indent="180340" algn="ctr">
              <a:spcAft>
                <a:spcPts val="0"/>
              </a:spcAft>
            </a:pPr>
            <a:r>
              <a:rPr lang="ru-RU" sz="6000" b="1" dirty="0" smtClean="0">
                <a:effectLst/>
                <a:latin typeface="Times New Roman"/>
                <a:ea typeface="Times New Roman"/>
              </a:rPr>
              <a:t> </a:t>
            </a:r>
            <a:endParaRPr lang="ru-RU" sz="4000" dirty="0" smtClean="0">
              <a:effectLst/>
              <a:latin typeface="Times New Roman"/>
              <a:ea typeface="Times New Roman"/>
            </a:endParaRPr>
          </a:p>
        </p:txBody>
      </p:sp>
      <p:sp>
        <p:nvSpPr>
          <p:cNvPr id="2" name="Номер слайда 1"/>
          <p:cNvSpPr>
            <a:spLocks noGrp="1"/>
          </p:cNvSpPr>
          <p:nvPr>
            <p:ph type="sldNum" sz="quarter" idx="12"/>
          </p:nvPr>
        </p:nvSpPr>
        <p:spPr/>
        <p:txBody>
          <a:bodyPr/>
          <a:lstStyle/>
          <a:p>
            <a:fld id="{BFAE65CD-8129-42BD-829A-4CA364A5C893}" type="slidenum">
              <a:rPr lang="ru-RU" smtClean="0"/>
              <a:pPr/>
              <a:t>1</a:t>
            </a:fld>
            <a:endParaRPr lang="ru-RU"/>
          </a:p>
        </p:txBody>
      </p:sp>
    </p:spTree>
    <p:extLst>
      <p:ext uri="{BB962C8B-B14F-4D97-AF65-F5344CB8AC3E}">
        <p14:creationId xmlns:p14="http://schemas.microsoft.com/office/powerpoint/2010/main" xmlns="" val="21263167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3688" y="1498649"/>
            <a:ext cx="6768752" cy="4652641"/>
          </a:xfrm>
          <a:prstGeom prst="rect">
            <a:avLst/>
          </a:prstGeom>
        </p:spPr>
      </p:pic>
      <p:sp>
        <p:nvSpPr>
          <p:cNvPr id="2" name="Номер слайда 1"/>
          <p:cNvSpPr>
            <a:spLocks noGrp="1"/>
          </p:cNvSpPr>
          <p:nvPr>
            <p:ph type="sldNum" sz="quarter" idx="12"/>
          </p:nvPr>
        </p:nvSpPr>
        <p:spPr/>
        <p:txBody>
          <a:bodyPr/>
          <a:lstStyle/>
          <a:p>
            <a:fld id="{BFAE65CD-8129-42BD-829A-4CA364A5C893}" type="slidenum">
              <a:rPr lang="ru-RU" smtClean="0"/>
              <a:pPr/>
              <a:t>10</a:t>
            </a:fld>
            <a:endParaRPr lang="ru-RU"/>
          </a:p>
        </p:txBody>
      </p:sp>
    </p:spTree>
    <p:extLst>
      <p:ext uri="{BB962C8B-B14F-4D97-AF65-F5344CB8AC3E}">
        <p14:creationId xmlns:p14="http://schemas.microsoft.com/office/powerpoint/2010/main" xmlns="" val="518845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640" y="148664"/>
            <a:ext cx="4646481" cy="2824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43808" y="3068960"/>
            <a:ext cx="4844937" cy="34444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11</a:t>
            </a:fld>
            <a:endParaRPr lang="ru-RU"/>
          </a:p>
        </p:txBody>
      </p:sp>
    </p:spTree>
    <p:extLst>
      <p:ext uri="{BB962C8B-B14F-4D97-AF65-F5344CB8AC3E}">
        <p14:creationId xmlns:p14="http://schemas.microsoft.com/office/powerpoint/2010/main" xmlns="" val="1472737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75358" y="116632"/>
            <a:ext cx="4447618" cy="299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75358" y="3329133"/>
            <a:ext cx="4346700" cy="298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12</a:t>
            </a:fld>
            <a:endParaRPr lang="ru-RU"/>
          </a:p>
        </p:txBody>
      </p:sp>
    </p:spTree>
    <p:extLst>
      <p:ext uri="{BB962C8B-B14F-4D97-AF65-F5344CB8AC3E}">
        <p14:creationId xmlns:p14="http://schemas.microsoft.com/office/powerpoint/2010/main" xmlns="" val="2390621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28875" y="1666875"/>
            <a:ext cx="4286250" cy="3524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13</a:t>
            </a:fld>
            <a:endParaRPr lang="ru-RU"/>
          </a:p>
        </p:txBody>
      </p:sp>
    </p:spTree>
    <p:extLst>
      <p:ext uri="{BB962C8B-B14F-4D97-AF65-F5344CB8AC3E}">
        <p14:creationId xmlns:p14="http://schemas.microsoft.com/office/powerpoint/2010/main" xmlns="" val="1774100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97933"/>
            <a:ext cx="4307809" cy="2448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3347863" y="2276872"/>
            <a:ext cx="1015021" cy="369332"/>
          </a:xfrm>
          <a:prstGeom prst="rect">
            <a:avLst/>
          </a:prstGeom>
          <a:noFill/>
        </p:spPr>
        <p:txBody>
          <a:bodyPr wrap="none" rtlCol="0">
            <a:spAutoFit/>
          </a:bodyPr>
          <a:lstStyle/>
          <a:p>
            <a:r>
              <a:rPr lang="ru-RU" dirty="0" err="1" smtClean="0">
                <a:solidFill>
                  <a:schemeClr val="bg1"/>
                </a:solidFill>
              </a:rPr>
              <a:t>ландрас</a:t>
            </a:r>
            <a:endParaRPr lang="ru-RU" dirty="0">
              <a:solidFill>
                <a:schemeClr val="bg1"/>
              </a:solidFill>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4008" y="167011"/>
            <a:ext cx="4418854" cy="2577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7812360" y="2276872"/>
            <a:ext cx="840102" cy="369332"/>
          </a:xfrm>
          <a:prstGeom prst="rect">
            <a:avLst/>
          </a:prstGeom>
          <a:noFill/>
        </p:spPr>
        <p:txBody>
          <a:bodyPr wrap="none" rtlCol="0">
            <a:spAutoFit/>
          </a:bodyPr>
          <a:lstStyle/>
          <a:p>
            <a:r>
              <a:rPr lang="ru-RU" dirty="0" err="1" smtClean="0">
                <a:solidFill>
                  <a:schemeClr val="bg1"/>
                </a:solidFill>
              </a:rPr>
              <a:t>дюрок</a:t>
            </a:r>
            <a:endParaRPr lang="ru-RU" dirty="0">
              <a:solidFill>
                <a:schemeClr val="bg1"/>
              </a:solidFill>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4406" y="2852936"/>
            <a:ext cx="6552728" cy="3783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5364088" y="3332243"/>
            <a:ext cx="2180790" cy="369332"/>
          </a:xfrm>
          <a:prstGeom prst="rect">
            <a:avLst/>
          </a:prstGeom>
          <a:noFill/>
        </p:spPr>
        <p:txBody>
          <a:bodyPr wrap="none" rtlCol="0">
            <a:spAutoFit/>
          </a:bodyPr>
          <a:lstStyle/>
          <a:p>
            <a:r>
              <a:rPr lang="ru-RU" dirty="0" smtClean="0">
                <a:solidFill>
                  <a:schemeClr val="bg1"/>
                </a:solidFill>
              </a:rPr>
              <a:t>Украинская степная</a:t>
            </a:r>
            <a:endParaRPr lang="ru-RU" dirty="0">
              <a:solidFill>
                <a:schemeClr val="bg1"/>
              </a:solidFill>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14</a:t>
            </a:fld>
            <a:endParaRPr lang="ru-RU"/>
          </a:p>
        </p:txBody>
      </p:sp>
    </p:spTree>
    <p:extLst>
      <p:ext uri="{BB962C8B-B14F-4D97-AF65-F5344CB8AC3E}">
        <p14:creationId xmlns:p14="http://schemas.microsoft.com/office/powerpoint/2010/main" xmlns="" val="2942650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332656"/>
            <a:ext cx="8871294" cy="59170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6228184" y="836712"/>
            <a:ext cx="1266501" cy="369332"/>
          </a:xfrm>
          <a:prstGeom prst="rect">
            <a:avLst/>
          </a:prstGeom>
          <a:noFill/>
        </p:spPr>
        <p:txBody>
          <a:bodyPr wrap="none" rtlCol="0">
            <a:spAutoFit/>
          </a:bodyPr>
          <a:lstStyle/>
          <a:p>
            <a:r>
              <a:rPr lang="ru-RU" dirty="0" err="1" smtClean="0">
                <a:solidFill>
                  <a:schemeClr val="bg1"/>
                </a:solidFill>
              </a:rPr>
              <a:t>мангалица</a:t>
            </a:r>
            <a:endParaRPr lang="ru-RU" dirty="0">
              <a:solidFill>
                <a:schemeClr val="bg1"/>
              </a:solidFill>
            </a:endParaRPr>
          </a:p>
        </p:txBody>
      </p:sp>
      <p:sp>
        <p:nvSpPr>
          <p:cNvPr id="2" name="Номер слайда 1"/>
          <p:cNvSpPr>
            <a:spLocks noGrp="1"/>
          </p:cNvSpPr>
          <p:nvPr>
            <p:ph type="sldNum" sz="quarter" idx="12"/>
          </p:nvPr>
        </p:nvSpPr>
        <p:spPr/>
        <p:txBody>
          <a:bodyPr/>
          <a:lstStyle/>
          <a:p>
            <a:fld id="{BFAE65CD-8129-42BD-829A-4CA364A5C893}" type="slidenum">
              <a:rPr lang="ru-RU" smtClean="0"/>
              <a:pPr/>
              <a:t>15</a:t>
            </a:fld>
            <a:endParaRPr lang="ru-RU"/>
          </a:p>
        </p:txBody>
      </p:sp>
    </p:spTree>
    <p:extLst>
      <p:ext uri="{BB962C8B-B14F-4D97-AF65-F5344CB8AC3E}">
        <p14:creationId xmlns:p14="http://schemas.microsoft.com/office/powerpoint/2010/main" xmlns="" val="2586640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38250" y="1571625"/>
            <a:ext cx="6667500" cy="371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1403648" y="4797152"/>
            <a:ext cx="2933624" cy="369332"/>
          </a:xfrm>
          <a:prstGeom prst="rect">
            <a:avLst/>
          </a:prstGeom>
          <a:noFill/>
        </p:spPr>
        <p:txBody>
          <a:bodyPr wrap="none" rtlCol="0">
            <a:spAutoFit/>
          </a:bodyPr>
          <a:lstStyle/>
          <a:p>
            <a:r>
              <a:rPr lang="ru-RU" b="1" dirty="0" smtClean="0"/>
              <a:t>Вьетнамская вислобрюхая</a:t>
            </a:r>
            <a:endParaRPr lang="ru-RU" b="1" dirty="0"/>
          </a:p>
        </p:txBody>
      </p:sp>
      <p:sp>
        <p:nvSpPr>
          <p:cNvPr id="2" name="Номер слайда 1"/>
          <p:cNvSpPr>
            <a:spLocks noGrp="1"/>
          </p:cNvSpPr>
          <p:nvPr>
            <p:ph type="sldNum" sz="quarter" idx="12"/>
          </p:nvPr>
        </p:nvSpPr>
        <p:spPr/>
        <p:txBody>
          <a:bodyPr/>
          <a:lstStyle/>
          <a:p>
            <a:fld id="{BFAE65CD-8129-42BD-829A-4CA364A5C893}" type="slidenum">
              <a:rPr lang="ru-RU" smtClean="0"/>
              <a:pPr/>
              <a:t>16</a:t>
            </a:fld>
            <a:endParaRPr lang="ru-RU"/>
          </a:p>
        </p:txBody>
      </p:sp>
    </p:spTree>
    <p:extLst>
      <p:ext uri="{BB962C8B-B14F-4D97-AF65-F5344CB8AC3E}">
        <p14:creationId xmlns:p14="http://schemas.microsoft.com/office/powerpoint/2010/main" xmlns="" val="3884425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95936" y="44384"/>
            <a:ext cx="4824536" cy="3312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Прямоугольник 1"/>
          <p:cNvSpPr/>
          <p:nvPr/>
        </p:nvSpPr>
        <p:spPr>
          <a:xfrm>
            <a:off x="4499992" y="764704"/>
            <a:ext cx="1048685" cy="369332"/>
          </a:xfrm>
          <a:prstGeom prst="rect">
            <a:avLst/>
          </a:prstGeom>
        </p:spPr>
        <p:txBody>
          <a:bodyPr wrap="none">
            <a:spAutoFit/>
          </a:bodyPr>
          <a:lstStyle/>
          <a:p>
            <a:pPr lvl="0"/>
            <a:r>
              <a:rPr lang="ru-RU" dirty="0" err="1" smtClean="0">
                <a:solidFill>
                  <a:prstClr val="white"/>
                </a:solidFill>
              </a:rPr>
              <a:t>минипиг</a:t>
            </a:r>
            <a:endParaRPr lang="ru-RU" dirty="0">
              <a:solidFill>
                <a:prstClr val="white"/>
              </a:solidFill>
            </a:endParaRP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3717032"/>
            <a:ext cx="3865612" cy="28992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Номер слайда 2"/>
          <p:cNvSpPr>
            <a:spLocks noGrp="1"/>
          </p:cNvSpPr>
          <p:nvPr>
            <p:ph type="sldNum" sz="quarter" idx="12"/>
          </p:nvPr>
        </p:nvSpPr>
        <p:spPr/>
        <p:txBody>
          <a:bodyPr/>
          <a:lstStyle/>
          <a:p>
            <a:fld id="{BFAE65CD-8129-42BD-829A-4CA364A5C893}" type="slidenum">
              <a:rPr lang="ru-RU" smtClean="0"/>
              <a:pPr/>
              <a:t>17</a:t>
            </a:fld>
            <a:endParaRPr lang="ru-RU"/>
          </a:p>
        </p:txBody>
      </p:sp>
    </p:spTree>
    <p:extLst>
      <p:ext uri="{BB962C8B-B14F-4D97-AF65-F5344CB8AC3E}">
        <p14:creationId xmlns:p14="http://schemas.microsoft.com/office/powerpoint/2010/main" xmlns="" val="2794141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1022350" y="836612"/>
            <a:ext cx="812165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just"/>
            <a:r>
              <a:rPr lang="ru-RU" sz="2000" dirty="0">
                <a:latin typeface="Times New Roman" pitchFamily="18" charset="0"/>
              </a:rPr>
              <a:t>	Все признаки селекции делят  на </a:t>
            </a:r>
            <a:r>
              <a:rPr lang="ru-RU" sz="2000" b="1" i="1" dirty="0">
                <a:latin typeface="Times New Roman" pitchFamily="18" charset="0"/>
              </a:rPr>
              <a:t>основные</a:t>
            </a:r>
            <a:r>
              <a:rPr lang="ru-RU" sz="2000" i="1" dirty="0">
                <a:latin typeface="Times New Roman" pitchFamily="18" charset="0"/>
              </a:rPr>
              <a:t> </a:t>
            </a:r>
            <a:r>
              <a:rPr lang="ru-RU" sz="2000" dirty="0">
                <a:latin typeface="Times New Roman" pitchFamily="18" charset="0"/>
              </a:rPr>
              <a:t>и </a:t>
            </a:r>
            <a:r>
              <a:rPr lang="ru-RU" sz="2000" b="1" i="1" dirty="0">
                <a:latin typeface="Times New Roman" pitchFamily="18" charset="0"/>
              </a:rPr>
              <a:t>дополнительные.</a:t>
            </a:r>
            <a:r>
              <a:rPr lang="ru-RU" sz="2000" i="1" dirty="0">
                <a:latin typeface="Times New Roman" pitchFamily="18" charset="0"/>
              </a:rPr>
              <a:t> </a:t>
            </a:r>
          </a:p>
          <a:p>
            <a:pPr algn="just"/>
            <a:r>
              <a:rPr lang="ru-RU" sz="2000" i="1" dirty="0">
                <a:latin typeface="Times New Roman" pitchFamily="18" charset="0"/>
              </a:rPr>
              <a:t>	</a:t>
            </a:r>
            <a:r>
              <a:rPr lang="ru-RU" sz="2000" dirty="0">
                <a:latin typeface="Times New Roman" pitchFamily="18" charset="0"/>
              </a:rPr>
              <a:t>Из числа основных признаков целесообразно выделить </a:t>
            </a:r>
            <a:r>
              <a:rPr lang="ru-RU" sz="2000" b="1" i="1" dirty="0">
                <a:latin typeface="Times New Roman" pitchFamily="18" charset="0"/>
              </a:rPr>
              <a:t>профилирующие.</a:t>
            </a:r>
            <a:r>
              <a:rPr lang="ru-RU" sz="2000" dirty="0">
                <a:latin typeface="Times New Roman" pitchFamily="18" charset="0"/>
              </a:rPr>
              <a:t> </a:t>
            </a:r>
          </a:p>
        </p:txBody>
      </p:sp>
      <p:sp>
        <p:nvSpPr>
          <p:cNvPr id="13316" name="Rectangle 4"/>
          <p:cNvSpPr>
            <a:spLocks noChangeArrowheads="1"/>
          </p:cNvSpPr>
          <p:nvPr/>
        </p:nvSpPr>
        <p:spPr bwMode="auto">
          <a:xfrm>
            <a:off x="1022350" y="1893307"/>
            <a:ext cx="8107921"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indent="444500" algn="just"/>
            <a:r>
              <a:rPr lang="ru-RU" sz="2000" dirty="0">
                <a:latin typeface="Times New Roman" pitchFamily="18" charset="0"/>
              </a:rPr>
              <a:t>	Отбор по профилирующим признакам должен быть особенно </a:t>
            </a:r>
            <a:r>
              <a:rPr lang="ru-RU" sz="2000" dirty="0" smtClean="0">
                <a:latin typeface="Times New Roman" pitchFamily="18" charset="0"/>
              </a:rPr>
              <a:t>строгим.</a:t>
            </a:r>
          </a:p>
          <a:p>
            <a:pPr indent="444500" algn="just"/>
            <a:r>
              <a:rPr lang="ru-RU" sz="2000" dirty="0">
                <a:latin typeface="Times New Roman" pitchFamily="18" charset="0"/>
              </a:rPr>
              <a:t>	Рекомендуется выделять не более </a:t>
            </a:r>
            <a:r>
              <a:rPr lang="ru-RU" sz="2000" b="1" i="1" dirty="0">
                <a:latin typeface="Times New Roman" pitchFamily="18" charset="0"/>
              </a:rPr>
              <a:t>3 — 5 основных</a:t>
            </a:r>
            <a:r>
              <a:rPr lang="ru-RU" sz="2000" dirty="0">
                <a:latin typeface="Times New Roman" pitchFamily="18" charset="0"/>
              </a:rPr>
              <a:t> признаков. Чем больше признаков, тем медленнее идет их улучшение.</a:t>
            </a:r>
          </a:p>
        </p:txBody>
      </p:sp>
      <p:sp>
        <p:nvSpPr>
          <p:cNvPr id="13317" name="Rectangle 5"/>
          <p:cNvSpPr>
            <a:spLocks noChangeArrowheads="1"/>
          </p:cNvSpPr>
          <p:nvPr/>
        </p:nvSpPr>
        <p:spPr bwMode="auto">
          <a:xfrm>
            <a:off x="1022350" y="3124568"/>
            <a:ext cx="7751763"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algn="just"/>
            <a:r>
              <a:rPr lang="ru-RU" sz="2000" dirty="0">
                <a:latin typeface="Times New Roman" pitchFamily="18" charset="0"/>
              </a:rPr>
              <a:t>	Дополнительные признаки имеют для данной линии, породы меньшее значение. Они помогают выбрать из двух одинаковых по ведущим признакам лучшую особь и не допустить к размножению таких </a:t>
            </a:r>
            <a:r>
              <a:rPr lang="ru-RU" sz="2000" dirty="0" smtClean="0">
                <a:latin typeface="Times New Roman" pitchFamily="18" charset="0"/>
              </a:rPr>
              <a:t>животных, </a:t>
            </a:r>
            <a:r>
              <a:rPr lang="ru-RU" sz="2000" dirty="0">
                <a:latin typeface="Times New Roman" pitchFamily="18" charset="0"/>
              </a:rPr>
              <a:t>которые могут резко ухудшить потомство по данному признаку.</a:t>
            </a:r>
          </a:p>
        </p:txBody>
      </p:sp>
      <p:sp>
        <p:nvSpPr>
          <p:cNvPr id="13318" name="Rectangle 6"/>
          <p:cNvSpPr>
            <a:spLocks noChangeArrowheads="1"/>
          </p:cNvSpPr>
          <p:nvPr/>
        </p:nvSpPr>
        <p:spPr bwMode="auto">
          <a:xfrm>
            <a:off x="1022350" y="4652963"/>
            <a:ext cx="7580313"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algn="just"/>
            <a:r>
              <a:rPr lang="ru-RU" sz="2000" dirty="0">
                <a:latin typeface="Times New Roman" pitchFamily="18" charset="0"/>
              </a:rPr>
              <a:t>	Из числа дополнительных целесообразно выделить группу </a:t>
            </a:r>
            <a:r>
              <a:rPr lang="ru-RU" sz="2000" b="1" i="1" dirty="0">
                <a:latin typeface="Times New Roman" pitchFamily="18" charset="0"/>
              </a:rPr>
              <a:t>контролируемых </a:t>
            </a:r>
            <a:r>
              <a:rPr lang="ru-RU" sz="2000" dirty="0">
                <a:latin typeface="Times New Roman" pitchFamily="18" charset="0"/>
              </a:rPr>
              <a:t>признаков. Эти признаки держат под контролем и периодически оценивают по выборочной системе. Если их уровень и эволюция не вызывают опасения, отбор по ним не ведут, но контроль изменчивости продолжают. В зависимости от ситуации возможен </a:t>
            </a:r>
            <a:r>
              <a:rPr lang="ru-RU" sz="2000" dirty="0" smtClean="0">
                <a:latin typeface="Times New Roman" pitchFamily="18" charset="0"/>
              </a:rPr>
              <a:t>не ежегодный </a:t>
            </a:r>
            <a:r>
              <a:rPr lang="ru-RU" sz="2000" dirty="0">
                <a:latin typeface="Times New Roman" pitchFamily="18" charset="0"/>
              </a:rPr>
              <a:t>контроль. </a:t>
            </a:r>
          </a:p>
        </p:txBody>
      </p:sp>
      <p:sp>
        <p:nvSpPr>
          <p:cNvPr id="7" name="Прямоугольник 6"/>
          <p:cNvSpPr/>
          <p:nvPr/>
        </p:nvSpPr>
        <p:spPr>
          <a:xfrm>
            <a:off x="1281100" y="116632"/>
            <a:ext cx="7493013" cy="584775"/>
          </a:xfrm>
          <a:prstGeom prst="rect">
            <a:avLst/>
          </a:prstGeom>
        </p:spPr>
        <p:txBody>
          <a:bodyPr wrap="none">
            <a:spAutoFit/>
          </a:bodyPr>
          <a:lstStyle/>
          <a:p>
            <a:pPr lvl="0" algn="just"/>
            <a:r>
              <a:rPr lang="ru-RU" sz="3200" b="1" dirty="0" smtClean="0">
                <a:solidFill>
                  <a:prstClr val="black"/>
                </a:solidFill>
                <a:latin typeface="Times New Roman"/>
                <a:ea typeface="Times New Roman"/>
              </a:rPr>
              <a:t>2. </a:t>
            </a:r>
            <a:r>
              <a:rPr lang="ru-RU" sz="3200" b="1" dirty="0" err="1" smtClean="0">
                <a:solidFill>
                  <a:prstClr val="black"/>
                </a:solidFill>
                <a:latin typeface="Times New Roman"/>
                <a:ea typeface="Times New Roman"/>
              </a:rPr>
              <a:t>Селекционируемые</a:t>
            </a:r>
            <a:r>
              <a:rPr lang="ru-RU" sz="3200" b="1" dirty="0" smtClean="0">
                <a:solidFill>
                  <a:prstClr val="black"/>
                </a:solidFill>
                <a:latin typeface="Times New Roman"/>
                <a:ea typeface="Times New Roman"/>
              </a:rPr>
              <a:t> </a:t>
            </a:r>
            <a:r>
              <a:rPr lang="ru-RU" sz="3200" b="1" dirty="0">
                <a:solidFill>
                  <a:prstClr val="black"/>
                </a:solidFill>
                <a:latin typeface="Times New Roman"/>
                <a:ea typeface="Times New Roman"/>
              </a:rPr>
              <a:t>признаки отбора</a:t>
            </a:r>
            <a:endParaRPr lang="ru-RU" b="1" dirty="0">
              <a:solidFill>
                <a:prstClr val="black"/>
              </a:solidFill>
              <a:latin typeface="Times New Roman"/>
              <a:ea typeface="Times New Roman"/>
            </a:endParaRPr>
          </a:p>
        </p:txBody>
      </p:sp>
      <p:sp>
        <p:nvSpPr>
          <p:cNvPr id="2" name="Номер слайда 1"/>
          <p:cNvSpPr>
            <a:spLocks noGrp="1"/>
          </p:cNvSpPr>
          <p:nvPr>
            <p:ph type="sldNum" sz="quarter" idx="12"/>
          </p:nvPr>
        </p:nvSpPr>
        <p:spPr/>
        <p:txBody>
          <a:bodyPr/>
          <a:lstStyle/>
          <a:p>
            <a:fld id="{BFAE65CD-8129-42BD-829A-4CA364A5C893}" type="slidenum">
              <a:rPr lang="ru-RU" smtClean="0"/>
              <a:pPr/>
              <a:t>18</a:t>
            </a:fld>
            <a:endParaRPr lang="ru-RU"/>
          </a:p>
        </p:txBody>
      </p:sp>
    </p:spTree>
    <p:extLst>
      <p:ext uri="{BB962C8B-B14F-4D97-AF65-F5344CB8AC3E}">
        <p14:creationId xmlns:p14="http://schemas.microsoft.com/office/powerpoint/2010/main" xmlns="" val="1693579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323850" y="404813"/>
            <a:ext cx="4392613" cy="593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indent="444500" algn="ctr"/>
            <a:r>
              <a:rPr lang="ru-RU" sz="2400" b="1" i="1">
                <a:latin typeface="Times New Roman" pitchFamily="18" charset="0"/>
              </a:rPr>
              <a:t>Для яичной птицы: </a:t>
            </a:r>
          </a:p>
          <a:p>
            <a:pPr indent="444500" algn="just"/>
            <a:r>
              <a:rPr lang="ru-RU" sz="2400" b="1" i="1">
                <a:latin typeface="Times New Roman" pitchFamily="18" charset="0"/>
              </a:rPr>
              <a:t>Основные признаки:</a:t>
            </a:r>
            <a:r>
              <a:rPr lang="ru-RU" sz="2400">
                <a:latin typeface="Times New Roman" pitchFamily="18" charset="0"/>
              </a:rPr>
              <a:t> яйценоскость, масса яиц, воспроизводительные качества, сохранность молодняка и взрослой птицы. </a:t>
            </a:r>
          </a:p>
          <a:p>
            <a:pPr indent="444500" algn="just"/>
            <a:r>
              <a:rPr lang="ru-RU" sz="2400" b="1" i="1">
                <a:latin typeface="Times New Roman" pitchFamily="18" charset="0"/>
              </a:rPr>
              <a:t>Дополнительные признаки:</a:t>
            </a:r>
            <a:r>
              <a:rPr lang="ru-RU" sz="2400">
                <a:latin typeface="Times New Roman" pitchFamily="18" charset="0"/>
              </a:rPr>
              <a:t> компоненты яйценоскости, оптимальный возраст половой зрелости, оптимальная живая масса, прочность скорлупы, экстерьер. </a:t>
            </a:r>
          </a:p>
          <a:p>
            <a:pPr indent="444500" algn="just"/>
            <a:r>
              <a:rPr lang="ru-RU" sz="2400" b="1" i="1">
                <a:latin typeface="Times New Roman" pitchFamily="18" charset="0"/>
              </a:rPr>
              <a:t>Контролируемые признаки:</a:t>
            </a:r>
            <a:r>
              <a:rPr lang="ru-RU" sz="2400">
                <a:latin typeface="Times New Roman" pitchFamily="18" charset="0"/>
              </a:rPr>
              <a:t>  индекс формы яиц и мраморность скорлупы.</a:t>
            </a:r>
          </a:p>
          <a:p>
            <a:pPr indent="444500" algn="ctr"/>
            <a:r>
              <a:rPr lang="ru-RU" sz="2400">
                <a:latin typeface="Times New Roman" pitchFamily="18" charset="0"/>
              </a:rPr>
              <a:t>.</a:t>
            </a:r>
          </a:p>
        </p:txBody>
      </p:sp>
      <p:pic>
        <p:nvPicPr>
          <p:cNvPr id="14339" name="Picture 5" descr="LAYING_HENS_FREE_RANGE20_SOIL_ASSC_COPYRIGHT_CIWF"/>
          <p:cNvPicPr>
            <a:picLocks noChangeAspect="1" noChangeArrowheads="1"/>
          </p:cNvPicPr>
          <p:nvPr/>
        </p:nvPicPr>
        <p:blipFill>
          <a:blip r:embed="rId2" cstate="print">
            <a:extLst>
              <a:ext uri="{28A0092B-C50C-407E-A947-70E740481C1C}">
                <a14:useLocalDpi xmlns:a14="http://schemas.microsoft.com/office/drawing/2010/main" xmlns="" val="0"/>
              </a:ext>
            </a:extLst>
          </a:blip>
          <a:srcRect l="20605" r="24394"/>
          <a:stretch>
            <a:fillRect/>
          </a:stretch>
        </p:blipFill>
        <p:spPr bwMode="auto">
          <a:xfrm>
            <a:off x="5076825" y="981075"/>
            <a:ext cx="3606800" cy="446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19</a:t>
            </a:fld>
            <a:endParaRPr lang="ru-RU"/>
          </a:p>
        </p:txBody>
      </p:sp>
    </p:spTree>
    <p:extLst>
      <p:ext uri="{BB962C8B-B14F-4D97-AF65-F5344CB8AC3E}">
        <p14:creationId xmlns:p14="http://schemas.microsoft.com/office/powerpoint/2010/main" xmlns="" val="825523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115616" y="908720"/>
            <a:ext cx="7848872" cy="4401205"/>
          </a:xfrm>
          <a:prstGeom prst="rect">
            <a:avLst/>
          </a:prstGeom>
        </p:spPr>
        <p:txBody>
          <a:bodyPr wrap="square">
            <a:spAutoFit/>
          </a:bodyPr>
          <a:lstStyle/>
          <a:p>
            <a:pPr marL="228600" lvl="0" indent="180340" algn="ctr"/>
            <a:r>
              <a:rPr lang="ru-RU" sz="2800" b="1" dirty="0">
                <a:solidFill>
                  <a:prstClr val="black"/>
                </a:solidFill>
                <a:latin typeface="Times New Roman"/>
                <a:ea typeface="Times New Roman"/>
              </a:rPr>
              <a:t>План лекции</a:t>
            </a:r>
            <a:endParaRPr lang="ru-RU" sz="1600" dirty="0">
              <a:solidFill>
                <a:prstClr val="black"/>
              </a:solidFill>
              <a:latin typeface="Times New Roman"/>
              <a:ea typeface="Times New Roman"/>
            </a:endParaRPr>
          </a:p>
          <a:p>
            <a:pPr marL="228600" lvl="0" indent="180340"/>
            <a:r>
              <a:rPr lang="ru-RU" sz="2800" b="1" dirty="0">
                <a:solidFill>
                  <a:prstClr val="black"/>
                </a:solidFill>
                <a:latin typeface="Times New Roman"/>
                <a:ea typeface="Times New Roman"/>
              </a:rPr>
              <a:t> </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a:solidFill>
                  <a:prstClr val="black"/>
                </a:solidFill>
                <a:latin typeface="Times New Roman"/>
                <a:ea typeface="Times New Roman"/>
              </a:rPr>
              <a:t>Понятие об отборе. </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err="1">
                <a:solidFill>
                  <a:prstClr val="black"/>
                </a:solidFill>
                <a:latin typeface="Times New Roman"/>
                <a:ea typeface="Times New Roman"/>
              </a:rPr>
              <a:t>Селекционируемые</a:t>
            </a:r>
            <a:r>
              <a:rPr lang="ru-RU" sz="2800" i="1" dirty="0">
                <a:solidFill>
                  <a:prstClr val="black"/>
                </a:solidFill>
                <a:latin typeface="Times New Roman"/>
                <a:ea typeface="Times New Roman"/>
              </a:rPr>
              <a:t> признаки отбора</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a:solidFill>
                  <a:prstClr val="black"/>
                </a:solidFill>
                <a:latin typeface="Times New Roman"/>
                <a:ea typeface="Times New Roman"/>
              </a:rPr>
              <a:t>Классификация искусственного отбора.</a:t>
            </a:r>
            <a:r>
              <a:rPr lang="ru-RU" sz="2800" dirty="0">
                <a:solidFill>
                  <a:prstClr val="black"/>
                </a:solidFill>
                <a:latin typeface="Times New Roman"/>
                <a:ea typeface="Times New Roman"/>
              </a:rPr>
              <a:t> </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a:solidFill>
                  <a:prstClr val="black"/>
                </a:solidFill>
                <a:latin typeface="Times New Roman"/>
                <a:ea typeface="Times New Roman"/>
              </a:rPr>
              <a:t>Факторы, влияющие на эффективность отбора</a:t>
            </a:r>
            <a:r>
              <a:rPr lang="ru-RU" sz="2800" dirty="0">
                <a:solidFill>
                  <a:prstClr val="black"/>
                </a:solidFill>
                <a:latin typeface="Times New Roman"/>
                <a:ea typeface="Times New Roman"/>
              </a:rPr>
              <a:t> </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a:solidFill>
                  <a:prstClr val="black"/>
                </a:solidFill>
                <a:latin typeface="Times New Roman"/>
                <a:ea typeface="Times New Roman"/>
              </a:rPr>
              <a:t>Прогноз эффективности отбора.</a:t>
            </a:r>
            <a:r>
              <a:rPr lang="ru-RU" sz="2800" dirty="0">
                <a:solidFill>
                  <a:prstClr val="black"/>
                </a:solidFill>
                <a:latin typeface="Times New Roman"/>
                <a:ea typeface="Times New Roman"/>
              </a:rPr>
              <a:t> </a:t>
            </a:r>
            <a:endParaRPr lang="ru-RU" sz="1600" dirty="0">
              <a:solidFill>
                <a:prstClr val="black"/>
              </a:solidFill>
              <a:latin typeface="Times New Roman"/>
              <a:ea typeface="Times New Roman"/>
            </a:endParaRPr>
          </a:p>
          <a:p>
            <a:pPr marL="342900" lvl="0" indent="-342900" algn="just">
              <a:buFont typeface="+mj-lt"/>
              <a:buAutoNum type="arabicPeriod"/>
            </a:pPr>
            <a:r>
              <a:rPr lang="ru-RU" sz="2800" i="1" dirty="0">
                <a:solidFill>
                  <a:prstClr val="black"/>
                </a:solidFill>
                <a:latin typeface="Times New Roman"/>
                <a:ea typeface="Times New Roman"/>
              </a:rPr>
              <a:t>Организационные  мероприятия по отбору</a:t>
            </a:r>
            <a:endParaRPr lang="ru-RU" sz="1600" dirty="0">
              <a:solidFill>
                <a:prstClr val="black"/>
              </a:solidFill>
              <a:latin typeface="Times New Roman"/>
              <a:ea typeface="Times New Roman"/>
            </a:endParaRPr>
          </a:p>
          <a:p>
            <a:pPr lvl="0" algn="just"/>
            <a:r>
              <a:rPr lang="ru-RU" sz="2800" dirty="0">
                <a:solidFill>
                  <a:prstClr val="black"/>
                </a:solidFill>
                <a:latin typeface="Times New Roman"/>
                <a:ea typeface="Times New Roman"/>
              </a:rPr>
              <a:t> </a:t>
            </a:r>
            <a:endParaRPr lang="ru-RU" sz="1600" dirty="0">
              <a:solidFill>
                <a:prstClr val="black"/>
              </a:solidFill>
              <a:latin typeface="Times New Roman"/>
              <a:ea typeface="Times New Roman"/>
            </a:endParaRPr>
          </a:p>
        </p:txBody>
      </p:sp>
      <p:sp>
        <p:nvSpPr>
          <p:cNvPr id="2" name="Номер слайда 1"/>
          <p:cNvSpPr>
            <a:spLocks noGrp="1"/>
          </p:cNvSpPr>
          <p:nvPr>
            <p:ph type="sldNum" sz="quarter" idx="12"/>
          </p:nvPr>
        </p:nvSpPr>
        <p:spPr/>
        <p:txBody>
          <a:bodyPr/>
          <a:lstStyle/>
          <a:p>
            <a:fld id="{BFAE65CD-8129-42BD-829A-4CA364A5C893}" type="slidenum">
              <a:rPr lang="ru-RU" smtClean="0"/>
              <a:pPr/>
              <a:t>2</a:t>
            </a:fld>
            <a:endParaRPr lang="ru-RU"/>
          </a:p>
        </p:txBody>
      </p:sp>
    </p:spTree>
    <p:extLst>
      <p:ext uri="{BB962C8B-B14F-4D97-AF65-F5344CB8AC3E}">
        <p14:creationId xmlns:p14="http://schemas.microsoft.com/office/powerpoint/2010/main" xmlns="" val="3613620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39750" y="765175"/>
            <a:ext cx="4392613" cy="410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ru-RU" sz="2400" b="1" i="1">
                <a:latin typeface="Times New Roman" pitchFamily="18" charset="0"/>
              </a:rPr>
              <a:t>Для мясной птицы</a:t>
            </a:r>
            <a:endParaRPr lang="ru-RU" sz="2400">
              <a:latin typeface="Times New Roman" pitchFamily="18" charset="0"/>
            </a:endParaRPr>
          </a:p>
          <a:p>
            <a:endParaRPr lang="ru-RU" sz="2400">
              <a:latin typeface="Times New Roman" pitchFamily="18" charset="0"/>
            </a:endParaRPr>
          </a:p>
          <a:p>
            <a:pPr algn="just"/>
            <a:r>
              <a:rPr lang="ru-RU" sz="2400" b="1" i="1">
                <a:latin typeface="Times New Roman" pitchFamily="18" charset="0"/>
              </a:rPr>
              <a:t>Основные признаки:</a:t>
            </a:r>
            <a:r>
              <a:rPr lang="ru-RU" sz="2400">
                <a:latin typeface="Times New Roman" pitchFamily="18" charset="0"/>
              </a:rPr>
              <a:t> скорость роста молодняка, экстерьер, воспроизводительные способности, сохранность. </a:t>
            </a:r>
          </a:p>
          <a:p>
            <a:pPr algn="just"/>
            <a:r>
              <a:rPr lang="ru-RU" sz="2400" b="1" i="1">
                <a:latin typeface="Times New Roman" pitchFamily="18" charset="0"/>
              </a:rPr>
              <a:t>Дополнительные признаки:</a:t>
            </a:r>
            <a:r>
              <a:rPr lang="ru-RU" sz="2400">
                <a:latin typeface="Times New Roman" pitchFamily="18" charset="0"/>
              </a:rPr>
              <a:t> яйценоскость, включая выход инкубационных яиц; качество яиц, включая массу; отсутствие инстинкта насиживания</a:t>
            </a:r>
          </a:p>
        </p:txBody>
      </p:sp>
      <p:pic>
        <p:nvPicPr>
          <p:cNvPr id="15363" name="Picture 3" descr="BROILERS_FREERANGE08_ORG_COPYRIGHT_COLIN_SEDDON(SL062CHICK)"/>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8263" y="404813"/>
            <a:ext cx="3576637"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20</a:t>
            </a:fld>
            <a:endParaRPr lang="ru-RU"/>
          </a:p>
        </p:txBody>
      </p:sp>
    </p:spTree>
    <p:extLst>
      <p:ext uri="{BB962C8B-B14F-4D97-AF65-F5344CB8AC3E}">
        <p14:creationId xmlns:p14="http://schemas.microsoft.com/office/powerpoint/2010/main" xmlns="" val="2288602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467544" y="0"/>
            <a:ext cx="8229600" cy="631825"/>
          </a:xfrm>
        </p:spPr>
        <p:txBody>
          <a:bodyPr>
            <a:normAutofit/>
          </a:bodyPr>
          <a:lstStyle/>
          <a:p>
            <a:pPr algn="ctr"/>
            <a:r>
              <a:rPr lang="ru-RU" sz="2800" b="1" dirty="0" smtClean="0">
                <a:solidFill>
                  <a:prstClr val="black"/>
                </a:solidFill>
                <a:latin typeface="Times New Roman"/>
                <a:ea typeface="Times New Roman"/>
              </a:rPr>
              <a:t>3. Классификация </a:t>
            </a:r>
            <a:r>
              <a:rPr lang="ru-RU" sz="2800" b="1" dirty="0">
                <a:solidFill>
                  <a:prstClr val="black"/>
                </a:solidFill>
                <a:latin typeface="Times New Roman"/>
                <a:ea typeface="Times New Roman"/>
              </a:rPr>
              <a:t>искусственного отбора</a:t>
            </a:r>
            <a:endParaRPr lang="ru-RU" sz="2800" b="1" dirty="0" smtClean="0"/>
          </a:p>
        </p:txBody>
      </p:sp>
      <p:graphicFrame>
        <p:nvGraphicFramePr>
          <p:cNvPr id="2085" name="Group 37"/>
          <p:cNvGraphicFramePr>
            <a:graphicFrameLocks noGrp="1"/>
          </p:cNvGraphicFramePr>
          <p:nvPr>
            <p:ph idx="1"/>
            <p:extLst>
              <p:ext uri="{D42A27DB-BD31-4B8C-83A1-F6EECF244321}">
                <p14:modId xmlns:p14="http://schemas.microsoft.com/office/powerpoint/2010/main" xmlns="" val="1618051413"/>
              </p:ext>
            </p:extLst>
          </p:nvPr>
        </p:nvGraphicFramePr>
        <p:xfrm>
          <a:off x="1043608" y="692696"/>
          <a:ext cx="7812360" cy="6065520"/>
        </p:xfrm>
        <a:graphic>
          <a:graphicData uri="http://schemas.openxmlformats.org/drawingml/2006/table">
            <a:tbl>
              <a:tblPr/>
              <a:tblGrid>
                <a:gridCol w="7812360"/>
              </a:tblGrid>
              <a:tr h="1137139">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60000"/>
                        <a:buFont typeface="Wingdings" pitchFamily="2" charset="2"/>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уровню вложенного человеком труда</a:t>
                      </a:r>
                      <a:endParaRPr kumimoji="0" lang="ru-RU"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Естественный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Искусственный</a:t>
                      </a:r>
                    </a:p>
                    <a:p>
                      <a:pPr marL="1600200" marR="0" lvl="3" indent="-228600" algn="l" defTabSz="914400" rtl="0" eaLnBrk="0" fontAlgn="base" latinLnBrk="0" hangingPunct="0">
                        <a:lnSpc>
                          <a:spcPct val="100000"/>
                        </a:lnSpc>
                        <a:spcBef>
                          <a:spcPct val="0"/>
                        </a:spcBef>
                        <a:spcAft>
                          <a:spcPct val="0"/>
                        </a:spcAft>
                        <a:buClr>
                          <a:schemeClr val="tx1"/>
                        </a:buClr>
                        <a:buSzTx/>
                        <a:buFontTx/>
                        <a:buAutoNum type="arabicParenR"/>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бессознательный</a:t>
                      </a:r>
                    </a:p>
                    <a:p>
                      <a:pPr marL="1600200" marR="0" lvl="3" indent="-228600" algn="l" defTabSz="914400" rtl="0" eaLnBrk="0" fontAlgn="base" latinLnBrk="0" hangingPunct="0">
                        <a:lnSpc>
                          <a:spcPct val="100000"/>
                        </a:lnSpc>
                        <a:spcBef>
                          <a:spcPct val="0"/>
                        </a:spcBef>
                        <a:spcAft>
                          <a:spcPct val="0"/>
                        </a:spcAft>
                        <a:buClr>
                          <a:schemeClr val="tx1"/>
                        </a:buClr>
                        <a:buSzTx/>
                        <a:buFontTx/>
                        <a:buAutoNum type="arabicParenR"/>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методический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7139">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60000"/>
                        <a:buFont typeface="Wingdings" pitchFamily="2" charset="2"/>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методике проведения</a:t>
                      </a:r>
                      <a:endParaRPr kumimoji="0" lang="ru-RU"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Пороговый (по независимым уровням)</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Тандемный (последовательный)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Индексный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Комбинированный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51693">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60000"/>
                        <a:buFont typeface="Wingdings" pitchFamily="2" charset="2"/>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генетической сущности</a:t>
                      </a:r>
                      <a:endParaRPr kumimoji="0" lang="ru-RU"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По генотипу и фенотипу (индивидуальный)</a:t>
                      </a:r>
                    </a:p>
                    <a:p>
                      <a:pPr marL="1143000" marR="0" lvl="2" indent="-228600" algn="l" defTabSz="914400" rtl="0" eaLnBrk="0" fontAlgn="base" latinLnBrk="0" hangingPunct="0">
                        <a:lnSpc>
                          <a:spcPct val="100000"/>
                        </a:lnSpc>
                        <a:spcBef>
                          <a:spcPct val="0"/>
                        </a:spcBef>
                        <a:spcAft>
                          <a:spcPct val="0"/>
                        </a:spcAft>
                        <a:buClr>
                          <a:schemeClr val="hlink"/>
                        </a:buClr>
                        <a:buSzPct val="60000"/>
                        <a:buFont typeface="Wingdings" pitchFamily="2" charset="2"/>
                        <a:buAutoNum type="arabicParenR"/>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предкам</a:t>
                      </a:r>
                      <a:endParaRPr kumimoji="0" lang="ru-RU"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1143000" marR="0" lvl="2" indent="-228600" algn="l" defTabSz="914400" rtl="0" eaLnBrk="0" fontAlgn="base" latinLnBrk="0" hangingPunct="0">
                        <a:lnSpc>
                          <a:spcPct val="100000"/>
                        </a:lnSpc>
                        <a:spcBef>
                          <a:spcPct val="0"/>
                        </a:spcBef>
                        <a:spcAft>
                          <a:spcPct val="0"/>
                        </a:spcAft>
                        <a:buClr>
                          <a:schemeClr val="hlink"/>
                        </a:buClr>
                        <a:buSzPct val="60000"/>
                        <a:buFont typeface="Wingdings" pitchFamily="2" charset="2"/>
                        <a:buAutoNum type="arabicParenR"/>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боковым родственникам (сибсам и </a:t>
                      </a:r>
                      <a:r>
                        <a:rPr kumimoji="0" lang="ru-RU" sz="1600" b="1" i="0" u="none" strike="noStrike" cap="none" normalizeH="0" baseline="0" dirty="0" err="1" smtClean="0">
                          <a:ln>
                            <a:noFill/>
                          </a:ln>
                          <a:solidFill>
                            <a:schemeClr val="tx1"/>
                          </a:solidFill>
                          <a:effectLst/>
                          <a:latin typeface="Times New Roman" pitchFamily="18" charset="0"/>
                          <a:cs typeface="Times New Roman" pitchFamily="18" charset="0"/>
                        </a:rPr>
                        <a:t>полусибсам</a:t>
                      </a: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ru-RU"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1143000" marR="0" lvl="2" indent="-228600" algn="l" defTabSz="914400" rtl="0" eaLnBrk="0" fontAlgn="base" latinLnBrk="0" hangingPunct="0">
                        <a:lnSpc>
                          <a:spcPct val="100000"/>
                        </a:lnSpc>
                        <a:spcBef>
                          <a:spcPct val="0"/>
                        </a:spcBef>
                        <a:spcAft>
                          <a:spcPct val="0"/>
                        </a:spcAft>
                        <a:buClr>
                          <a:schemeClr val="hlink"/>
                        </a:buClr>
                        <a:buSzPct val="60000"/>
                        <a:buFont typeface="Wingdings" pitchFamily="2" charset="2"/>
                        <a:buAutoNum type="arabicParenR"/>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потомкам</a:t>
                      </a:r>
                      <a:endParaRPr kumimoji="0" lang="ru-RU"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По фенотипу (массовый)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8030">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60000"/>
                        <a:buFont typeface="Wingdings" pitchFamily="2" charset="2"/>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направлению</a:t>
                      </a:r>
                      <a:endParaRPr kumimoji="0" lang="ru-RU"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Прямой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Косвенный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2584">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60000"/>
                        <a:buFont typeface="Wingdings" pitchFamily="2" charset="2"/>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По месту в ранжированном ряду</a:t>
                      </a:r>
                      <a:endParaRPr kumimoji="0" lang="ru-RU" sz="1800" b="1" i="0" u="none" strike="noStrike" cap="none" normalizeH="0" baseline="0" dirty="0" smtClean="0">
                        <a:ln>
                          <a:noFill/>
                        </a:ln>
                        <a:solidFill>
                          <a:schemeClr val="tx1"/>
                        </a:solidFill>
                        <a:effectLst/>
                        <a:latin typeface="Times New Roman" pitchFamily="18" charset="0"/>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Движущий (направляющий)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smtClean="0">
                          <a:ln>
                            <a:noFill/>
                          </a:ln>
                          <a:solidFill>
                            <a:schemeClr val="tx1"/>
                          </a:solidFill>
                          <a:effectLst/>
                          <a:latin typeface="Times New Roman" pitchFamily="18" charset="0"/>
                          <a:cs typeface="Times New Roman" pitchFamily="18" charset="0"/>
                        </a:rPr>
                        <a:t>Стабилизирующий</a:t>
                      </a:r>
                    </a:p>
                    <a:p>
                      <a:pPr marL="742950" marR="0" lvl="1" indent="-285750" algn="l" defTabSz="914400" rtl="0" eaLnBrk="0" fontAlgn="base" latinLnBrk="0" hangingPunct="0">
                        <a:lnSpc>
                          <a:spcPct val="100000"/>
                        </a:lnSpc>
                        <a:spcBef>
                          <a:spcPct val="0"/>
                        </a:spcBef>
                        <a:spcAft>
                          <a:spcPct val="0"/>
                        </a:spcAft>
                        <a:buClr>
                          <a:schemeClr val="tx1"/>
                        </a:buClr>
                        <a:buSzTx/>
                        <a:buFontTx/>
                        <a:buAutoNum type="arabicPeriod"/>
                        <a:tabLst/>
                      </a:pPr>
                      <a:r>
                        <a:rPr kumimoji="0" lang="ru-RU" sz="1600" b="1" i="1" u="none" strike="noStrike" cap="none" normalizeH="0" baseline="0" dirty="0" err="1" smtClean="0">
                          <a:ln>
                            <a:noFill/>
                          </a:ln>
                          <a:solidFill>
                            <a:schemeClr val="tx1"/>
                          </a:solidFill>
                          <a:effectLst/>
                          <a:latin typeface="Times New Roman" pitchFamily="18" charset="0"/>
                          <a:cs typeface="Times New Roman" pitchFamily="18" charset="0"/>
                        </a:rPr>
                        <a:t>Дизруптивный</a:t>
                      </a:r>
                      <a:endParaRPr kumimoji="0" lang="ru-RU" sz="1600" b="1" i="1"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Номер слайда 1"/>
          <p:cNvSpPr>
            <a:spLocks noGrp="1"/>
          </p:cNvSpPr>
          <p:nvPr>
            <p:ph type="sldNum" sz="quarter" idx="12"/>
          </p:nvPr>
        </p:nvSpPr>
        <p:spPr/>
        <p:txBody>
          <a:bodyPr/>
          <a:lstStyle/>
          <a:p>
            <a:pPr>
              <a:defRPr/>
            </a:pPr>
            <a:fld id="{95319C45-0F56-4184-AD17-CD262DC1B3F3}" type="slidenum">
              <a:rPr lang="ru-RU" smtClean="0"/>
              <a:pPr>
                <a:defRPr/>
              </a:pPr>
              <a:t>21</a:t>
            </a:fld>
            <a:endParaRPr lang="ru-RU"/>
          </a:p>
        </p:txBody>
      </p:sp>
    </p:spTree>
    <p:extLst>
      <p:ext uri="{BB962C8B-B14F-4D97-AF65-F5344CB8AC3E}">
        <p14:creationId xmlns:p14="http://schemas.microsoft.com/office/powerpoint/2010/main" xmlns="" val="259927857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95599" y="1052736"/>
            <a:ext cx="7560840" cy="4081502"/>
          </a:xfrm>
          <a:prstGeom prst="rect">
            <a:avLst/>
          </a:prstGeom>
        </p:spPr>
        <p:txBody>
          <a:bodyPr wrap="square">
            <a:spAutoFit/>
          </a:bodyPr>
          <a:lstStyle/>
          <a:p>
            <a:pPr indent="180340" algn="just">
              <a:lnSpc>
                <a:spcPct val="102000"/>
              </a:lnSpc>
              <a:spcAft>
                <a:spcPts val="0"/>
              </a:spcAft>
            </a:pPr>
            <a:r>
              <a:rPr lang="ru-RU" sz="3200" b="1" dirty="0" smtClean="0">
                <a:effectLst/>
                <a:latin typeface="Times New Roman"/>
                <a:ea typeface="Times New Roman"/>
              </a:rPr>
              <a:t>Бессознательный отбор – это проводимый человеком стихийный отбор, при котором человек стремился просто сохранить лучшие экземпляры животных, нужных  для определенной цели в своем хозяйстве, но без намерения вывести какую-то новую породу. </a:t>
            </a:r>
            <a:endParaRPr lang="ru-RU"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22</a:t>
            </a:fld>
            <a:endParaRPr lang="ru-RU"/>
          </a:p>
        </p:txBody>
      </p:sp>
    </p:spTree>
    <p:extLst>
      <p:ext uri="{BB962C8B-B14F-4D97-AF65-F5344CB8AC3E}">
        <p14:creationId xmlns:p14="http://schemas.microsoft.com/office/powerpoint/2010/main" xmlns="" val="2615855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197346"/>
            <a:ext cx="7416824" cy="5632311"/>
          </a:xfrm>
          <a:prstGeom prst="rect">
            <a:avLst/>
          </a:prstGeom>
        </p:spPr>
        <p:txBody>
          <a:bodyPr wrap="square">
            <a:spAutoFit/>
          </a:bodyPr>
          <a:lstStyle/>
          <a:p>
            <a:pPr algn="just"/>
            <a:r>
              <a:rPr lang="ru-RU" sz="2400" dirty="0" smtClean="0">
                <a:effectLst/>
                <a:latin typeface="Times New Roman"/>
                <a:ea typeface="Times New Roman"/>
              </a:rPr>
              <a:t> </a:t>
            </a:r>
            <a:r>
              <a:rPr lang="ru-RU" sz="2400" b="1" dirty="0" smtClean="0">
                <a:effectLst/>
                <a:latin typeface="Times New Roman"/>
                <a:ea typeface="Times New Roman"/>
              </a:rPr>
              <a:t>Методический отбор – это систематический отбор растений или животных с определенными признаками, целью которого является</a:t>
            </a:r>
            <a:r>
              <a:rPr lang="ru-RU" sz="2400" dirty="0" smtClean="0">
                <a:effectLst/>
                <a:latin typeface="Times New Roman"/>
                <a:ea typeface="Times New Roman"/>
              </a:rPr>
              <a:t> </a:t>
            </a:r>
            <a:r>
              <a:rPr lang="ru-RU" sz="2400" b="1" dirty="0" smtClean="0">
                <a:effectLst/>
                <a:latin typeface="Times New Roman"/>
                <a:ea typeface="Times New Roman"/>
              </a:rPr>
              <a:t>выведение сорта или породы. </a:t>
            </a:r>
            <a:endParaRPr lang="ru-RU" sz="2400" dirty="0" smtClean="0">
              <a:effectLst/>
              <a:latin typeface="Times New Roman"/>
              <a:ea typeface="Times New Roman"/>
            </a:endParaRPr>
          </a:p>
          <a:p>
            <a:pPr algn="just"/>
            <a:r>
              <a:rPr lang="ru-RU" sz="2400" dirty="0" smtClean="0">
                <a:effectLst/>
                <a:latin typeface="Times New Roman"/>
                <a:ea typeface="Times New Roman"/>
              </a:rPr>
              <a:t>Особенности методического отбора состоят в следующем: </a:t>
            </a:r>
          </a:p>
          <a:p>
            <a:pPr marL="342900" indent="-342900" algn="just">
              <a:buAutoNum type="arabicParenR"/>
            </a:pPr>
            <a:r>
              <a:rPr lang="ru-RU" sz="2400" dirty="0" smtClean="0">
                <a:effectLst/>
                <a:latin typeface="Times New Roman"/>
                <a:ea typeface="Times New Roman"/>
              </a:rPr>
              <a:t>целеустремленность в достижении заранее намеченных результатов; </a:t>
            </a:r>
          </a:p>
          <a:p>
            <a:pPr marL="342900" indent="-342900" algn="just">
              <a:buAutoNum type="arabicParenR"/>
            </a:pPr>
            <a:r>
              <a:rPr lang="ru-RU" sz="2400" dirty="0" smtClean="0">
                <a:effectLst/>
                <a:latin typeface="Times New Roman"/>
                <a:ea typeface="Times New Roman"/>
              </a:rPr>
              <a:t>систематическое проведение оценки определенных признаков и свойств животных; </a:t>
            </a:r>
          </a:p>
          <a:p>
            <a:pPr marL="342900" indent="-342900" algn="just">
              <a:buAutoNum type="arabicParenR"/>
            </a:pPr>
            <a:r>
              <a:rPr lang="ru-RU" sz="2400" dirty="0" smtClean="0">
                <a:effectLst/>
                <a:latin typeface="Times New Roman"/>
                <a:ea typeface="Times New Roman"/>
              </a:rPr>
              <a:t>выделение в стаде особых групп животных – селекционных или племенных, предназначенных для получения племенного молодняка, который в дальнейшем используется для качественного преобразования стада и породы.</a:t>
            </a:r>
            <a:endParaRPr lang="ru-RU" sz="24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23</a:t>
            </a:fld>
            <a:endParaRPr lang="ru-RU"/>
          </a:p>
        </p:txBody>
      </p:sp>
    </p:spTree>
    <p:extLst>
      <p:ext uri="{BB962C8B-B14F-4D97-AF65-F5344CB8AC3E}">
        <p14:creationId xmlns:p14="http://schemas.microsoft.com/office/powerpoint/2010/main" xmlns="" val="2543896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980728"/>
            <a:ext cx="7560840" cy="4271682"/>
          </a:xfrm>
          <a:prstGeom prst="rect">
            <a:avLst/>
          </a:prstGeom>
        </p:spPr>
        <p:txBody>
          <a:bodyPr wrap="square">
            <a:spAutoFit/>
          </a:bodyPr>
          <a:lstStyle/>
          <a:p>
            <a:pPr indent="180340" algn="just">
              <a:lnSpc>
                <a:spcPct val="97000"/>
              </a:lnSpc>
              <a:spcAft>
                <a:spcPts val="0"/>
              </a:spcAft>
            </a:pPr>
            <a:r>
              <a:rPr lang="ru-RU" sz="2800" b="1" dirty="0" smtClean="0">
                <a:effectLst/>
                <a:latin typeface="Times New Roman"/>
                <a:ea typeface="Times New Roman"/>
              </a:rPr>
              <a:t>Направляющий отбор – </a:t>
            </a:r>
            <a:r>
              <a:rPr lang="ru-RU" sz="2800" dirty="0" smtClean="0">
                <a:effectLst/>
                <a:latin typeface="Times New Roman"/>
                <a:ea typeface="Times New Roman"/>
              </a:rPr>
              <a:t>это отбор методический, при котором в ряде поколений систематически и целеустремленно сохраняются для разведения животные с большим (или с меньшим) развитием желательного признака. Результатом этого отбора является значительный сдвиг  величины средней арифметической от той средней величины признака, которая наблюдалась в популяции ранее.        </a:t>
            </a:r>
            <a:endParaRPr lang="ru-RU" sz="16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24</a:t>
            </a:fld>
            <a:endParaRPr lang="ru-RU"/>
          </a:p>
        </p:txBody>
      </p:sp>
    </p:spTree>
    <p:extLst>
      <p:ext uri="{BB962C8B-B14F-4D97-AF65-F5344CB8AC3E}">
        <p14:creationId xmlns:p14="http://schemas.microsoft.com/office/powerpoint/2010/main" xmlns="" val="3274022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474345"/>
            <a:ext cx="7200800" cy="4401205"/>
          </a:xfrm>
          <a:prstGeom prst="rect">
            <a:avLst/>
          </a:prstGeom>
        </p:spPr>
        <p:txBody>
          <a:bodyPr wrap="square">
            <a:spAutoFit/>
          </a:bodyPr>
          <a:lstStyle/>
          <a:p>
            <a:pPr indent="180340" algn="just">
              <a:spcAft>
                <a:spcPts val="0"/>
              </a:spcAft>
            </a:pPr>
            <a:r>
              <a:rPr lang="ru-RU" sz="2800" b="1" dirty="0" smtClean="0">
                <a:effectLst/>
                <a:latin typeface="Times New Roman"/>
                <a:ea typeface="Times New Roman"/>
              </a:rPr>
              <a:t>Стабилизирующий отбор.</a:t>
            </a:r>
            <a:r>
              <a:rPr lang="ru-RU" sz="2800" dirty="0" smtClean="0">
                <a:effectLst/>
                <a:latin typeface="Times New Roman"/>
                <a:ea typeface="Times New Roman"/>
              </a:rPr>
              <a:t> Термин введен И.И. Шмальгаузеном. Под стабилизирующим отбором он понимал устранение, выбраковку особей, уклоняющихся от желательного типа. </a:t>
            </a:r>
          </a:p>
          <a:p>
            <a:pPr indent="180340" algn="just">
              <a:spcAft>
                <a:spcPts val="0"/>
              </a:spcAft>
            </a:pPr>
            <a:r>
              <a:rPr lang="ru-RU" sz="2800" dirty="0" smtClean="0">
                <a:effectLst/>
                <a:latin typeface="Times New Roman"/>
                <a:ea typeface="Times New Roman"/>
              </a:rPr>
              <a:t>В зоотехнии под это понятие подходит отбор, направленный на </a:t>
            </a:r>
            <a:r>
              <a:rPr lang="ru-RU" sz="2800" b="1" i="1" dirty="0" smtClean="0">
                <a:effectLst/>
                <a:latin typeface="Times New Roman"/>
                <a:ea typeface="Times New Roman"/>
              </a:rPr>
              <a:t>закрепление</a:t>
            </a:r>
            <a:r>
              <a:rPr lang="ru-RU" sz="2800" dirty="0" smtClean="0">
                <a:effectLst/>
                <a:latin typeface="Times New Roman"/>
                <a:ea typeface="Times New Roman"/>
              </a:rPr>
              <a:t> желательного типа животных, в отличие от отбора, направленного на улучшение, т.е. на изменение животных в конкретном направлении.</a:t>
            </a:r>
            <a:endParaRPr lang="ru-RU" sz="16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25</a:t>
            </a:fld>
            <a:endParaRPr lang="ru-RU"/>
          </a:p>
        </p:txBody>
      </p:sp>
    </p:spTree>
    <p:extLst>
      <p:ext uri="{BB962C8B-B14F-4D97-AF65-F5344CB8AC3E}">
        <p14:creationId xmlns:p14="http://schemas.microsoft.com/office/powerpoint/2010/main" xmlns="" val="3082711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19672" y="404664"/>
            <a:ext cx="6984776" cy="5107552"/>
          </a:xfrm>
          <a:prstGeom prst="rect">
            <a:avLst/>
          </a:prstGeom>
        </p:spPr>
        <p:txBody>
          <a:bodyPr wrap="square">
            <a:spAutoFit/>
          </a:bodyPr>
          <a:lstStyle/>
          <a:p>
            <a:pPr algn="just">
              <a:lnSpc>
                <a:spcPct val="97000"/>
              </a:lnSpc>
              <a:spcAft>
                <a:spcPts val="0"/>
              </a:spcAft>
            </a:pPr>
            <a:r>
              <a:rPr lang="ru-RU" sz="2800" dirty="0" smtClean="0">
                <a:solidFill>
                  <a:srgbClr val="000000"/>
                </a:solidFill>
                <a:effectLst/>
                <a:latin typeface="Times New Roman"/>
                <a:ea typeface="Times New Roman"/>
              </a:rPr>
              <a:t> </a:t>
            </a:r>
            <a:r>
              <a:rPr lang="ru-RU" sz="2800" dirty="0" smtClean="0">
                <a:effectLst/>
                <a:latin typeface="Times New Roman"/>
                <a:ea typeface="Times New Roman"/>
              </a:rPr>
              <a:t>    </a:t>
            </a:r>
            <a:r>
              <a:rPr lang="ru-RU" sz="2800" b="1" dirty="0" err="1" smtClean="0">
                <a:effectLst/>
                <a:latin typeface="Times New Roman"/>
                <a:ea typeface="Times New Roman"/>
              </a:rPr>
              <a:t>Дизруптивный</a:t>
            </a:r>
            <a:r>
              <a:rPr lang="ru-RU" sz="2800" b="1" dirty="0" smtClean="0">
                <a:effectLst/>
                <a:latin typeface="Times New Roman"/>
                <a:ea typeface="Times New Roman"/>
              </a:rPr>
              <a:t>, или разрывающий, отбор – </a:t>
            </a:r>
            <a:r>
              <a:rPr lang="ru-RU" sz="2800" dirty="0" smtClean="0">
                <a:effectLst/>
                <a:latin typeface="Times New Roman"/>
                <a:ea typeface="Times New Roman"/>
              </a:rPr>
              <a:t>это отбор, который проводится в популяции и при котором для размножения оставляются так называемые плюс- и минус- варианты. Проводимый систематически в ряде поколений он разрывает популяцию на две самостоятельные популяции, которые отличаются друг от друга, например, по массе тела. При этом одна популяция будет в среднем значительно крупнее исходной, вторая – значительно мельче. </a:t>
            </a:r>
            <a:endParaRPr lang="ru-RU" sz="16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26</a:t>
            </a:fld>
            <a:endParaRPr lang="ru-RU"/>
          </a:p>
        </p:txBody>
      </p:sp>
    </p:spTree>
    <p:extLst>
      <p:ext uri="{BB962C8B-B14F-4D97-AF65-F5344CB8AC3E}">
        <p14:creationId xmlns:p14="http://schemas.microsoft.com/office/powerpoint/2010/main" xmlns="" val="1815913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79712" y="51825"/>
            <a:ext cx="5832648" cy="6078916"/>
          </a:xfrm>
          <a:prstGeom prst="rect">
            <a:avLst/>
          </a:prstGeom>
        </p:spPr>
      </p:pic>
      <p:sp>
        <p:nvSpPr>
          <p:cNvPr id="3" name="Номер слайда 2"/>
          <p:cNvSpPr>
            <a:spLocks noGrp="1"/>
          </p:cNvSpPr>
          <p:nvPr>
            <p:ph type="sldNum" sz="quarter" idx="12"/>
          </p:nvPr>
        </p:nvSpPr>
        <p:spPr/>
        <p:txBody>
          <a:bodyPr/>
          <a:lstStyle/>
          <a:p>
            <a:fld id="{BFAE65CD-8129-42BD-829A-4CA364A5C893}" type="slidenum">
              <a:rPr lang="ru-RU" smtClean="0"/>
              <a:pPr/>
              <a:t>27</a:t>
            </a:fld>
            <a:endParaRPr lang="ru-RU"/>
          </a:p>
        </p:txBody>
      </p:sp>
    </p:spTree>
    <p:extLst>
      <p:ext uri="{BB962C8B-B14F-4D97-AF65-F5344CB8AC3E}">
        <p14:creationId xmlns:p14="http://schemas.microsoft.com/office/powerpoint/2010/main" xmlns="" val="1546884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2174" y="908720"/>
            <a:ext cx="7900306" cy="4608512"/>
          </a:xfrm>
          <a:prstGeom prst="rect">
            <a:avLst/>
          </a:prstGeom>
        </p:spPr>
      </p:pic>
      <p:sp>
        <p:nvSpPr>
          <p:cNvPr id="3" name="Номер слайда 2"/>
          <p:cNvSpPr>
            <a:spLocks noGrp="1"/>
          </p:cNvSpPr>
          <p:nvPr>
            <p:ph type="sldNum" sz="quarter" idx="12"/>
          </p:nvPr>
        </p:nvSpPr>
        <p:spPr/>
        <p:txBody>
          <a:bodyPr/>
          <a:lstStyle/>
          <a:p>
            <a:fld id="{BFAE65CD-8129-42BD-829A-4CA364A5C893}" type="slidenum">
              <a:rPr lang="ru-RU" smtClean="0"/>
              <a:pPr/>
              <a:t>28</a:t>
            </a:fld>
            <a:endParaRPr lang="ru-RU"/>
          </a:p>
        </p:txBody>
      </p:sp>
    </p:spTree>
    <p:extLst>
      <p:ext uri="{BB962C8B-B14F-4D97-AF65-F5344CB8AC3E}">
        <p14:creationId xmlns:p14="http://schemas.microsoft.com/office/powerpoint/2010/main" xmlns="" val="3119336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1052736"/>
            <a:ext cx="7488832" cy="3970318"/>
          </a:xfrm>
          <a:prstGeom prst="rect">
            <a:avLst/>
          </a:prstGeom>
        </p:spPr>
        <p:txBody>
          <a:bodyPr wrap="square">
            <a:spAutoFit/>
          </a:bodyPr>
          <a:lstStyle/>
          <a:p>
            <a:pPr algn="just"/>
            <a:r>
              <a:rPr lang="ru-RU" sz="3600" dirty="0" smtClean="0">
                <a:effectLst/>
                <a:latin typeface="Times New Roman"/>
                <a:ea typeface="Times New Roman"/>
              </a:rPr>
              <a:t> </a:t>
            </a:r>
            <a:r>
              <a:rPr lang="ru-RU" sz="3600" b="1" dirty="0" smtClean="0">
                <a:effectLst/>
                <a:latin typeface="Times New Roman"/>
                <a:ea typeface="Times New Roman"/>
              </a:rPr>
              <a:t>Косвенный отбор.</a:t>
            </a:r>
            <a:r>
              <a:rPr lang="ru-RU" sz="3600" dirty="0" smtClean="0">
                <a:effectLst/>
                <a:latin typeface="Times New Roman"/>
                <a:ea typeface="Times New Roman"/>
              </a:rPr>
              <a:t> Отбор по признакам, чаще всего морфологическим, не имеющим прямой хозяйственной ценности, но связанным с развитием других желательных хозяйственно полезных качеств животных </a:t>
            </a:r>
            <a:endParaRPr lang="ru-RU" sz="36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29</a:t>
            </a:fld>
            <a:endParaRPr lang="ru-RU"/>
          </a:p>
        </p:txBody>
      </p:sp>
    </p:spTree>
    <p:extLst>
      <p:ext uri="{BB962C8B-B14F-4D97-AF65-F5344CB8AC3E}">
        <p14:creationId xmlns:p14="http://schemas.microsoft.com/office/powerpoint/2010/main" xmlns="" val="2280453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79712" y="2852936"/>
            <a:ext cx="6192688" cy="769441"/>
          </a:xfrm>
          <a:prstGeom prst="rect">
            <a:avLst/>
          </a:prstGeom>
        </p:spPr>
        <p:txBody>
          <a:bodyPr wrap="square">
            <a:spAutoFit/>
          </a:bodyPr>
          <a:lstStyle/>
          <a:p>
            <a:pPr marL="342900" lvl="0" indent="-342900" algn="just">
              <a:buFont typeface="+mj-lt"/>
              <a:buAutoNum type="arabicPeriod"/>
            </a:pPr>
            <a:r>
              <a:rPr lang="ru-RU" sz="4400" b="1" dirty="0" smtClean="0">
                <a:solidFill>
                  <a:prstClr val="black"/>
                </a:solidFill>
                <a:latin typeface="Times New Roman"/>
                <a:ea typeface="Times New Roman"/>
              </a:rPr>
              <a:t> Понятие </a:t>
            </a:r>
            <a:r>
              <a:rPr lang="ru-RU" sz="4400" b="1" dirty="0">
                <a:solidFill>
                  <a:prstClr val="black"/>
                </a:solidFill>
                <a:latin typeface="Times New Roman"/>
                <a:ea typeface="Times New Roman"/>
              </a:rPr>
              <a:t>об </a:t>
            </a:r>
            <a:r>
              <a:rPr lang="ru-RU" sz="4400" b="1" dirty="0" smtClean="0">
                <a:solidFill>
                  <a:prstClr val="black"/>
                </a:solidFill>
                <a:latin typeface="Times New Roman"/>
                <a:ea typeface="Times New Roman"/>
              </a:rPr>
              <a:t>отборе </a:t>
            </a:r>
            <a:endParaRPr lang="ru-RU" sz="2800" b="1"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3</a:t>
            </a:fld>
            <a:endParaRPr lang="ru-RU"/>
          </a:p>
        </p:txBody>
      </p:sp>
    </p:spTree>
    <p:extLst>
      <p:ext uri="{BB962C8B-B14F-4D97-AF65-F5344CB8AC3E}">
        <p14:creationId xmlns:p14="http://schemas.microsoft.com/office/powerpoint/2010/main" xmlns="" val="4012876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612845"/>
            <a:ext cx="7488832" cy="4893647"/>
          </a:xfrm>
          <a:prstGeom prst="rect">
            <a:avLst/>
          </a:prstGeom>
        </p:spPr>
        <p:txBody>
          <a:bodyPr wrap="square">
            <a:spAutoFit/>
          </a:bodyPr>
          <a:lstStyle/>
          <a:p>
            <a:pPr algn="just"/>
            <a:r>
              <a:rPr lang="ru-RU" sz="2400" dirty="0" smtClean="0">
                <a:effectLst/>
                <a:latin typeface="Times New Roman"/>
                <a:ea typeface="Times New Roman"/>
              </a:rPr>
              <a:t>В настоящее время при переводе животноводства на промышленную основу особое значение приобретает </a:t>
            </a:r>
            <a:r>
              <a:rPr lang="ru-RU" sz="2400" b="1" dirty="0" smtClean="0">
                <a:effectLst/>
                <a:latin typeface="Times New Roman"/>
                <a:ea typeface="Times New Roman"/>
              </a:rPr>
              <a:t>технологический отбор. О</a:t>
            </a:r>
            <a:r>
              <a:rPr lang="ru-RU" sz="2400" dirty="0" smtClean="0">
                <a:effectLst/>
                <a:latin typeface="Times New Roman"/>
                <a:ea typeface="Times New Roman"/>
              </a:rPr>
              <a:t>тбор животных, наиболее приспособленных к новым условиям их эксплуатации (большая концентрация животных на ограниченной территории, беспривязное содержание, машинное обслуживание животных, жесткие полы и т.д.). При этом отбирают животных не только лучших по продуктивности, но и таких, которые хорошо приспособлены к условиям промышленной технологии. При этом предпочтение отдают животным, которые в меньшей степени нуждаются в индивидуальном подходе при их обслуживании. </a:t>
            </a:r>
            <a:endParaRPr lang="ru-RU" sz="24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30</a:t>
            </a:fld>
            <a:endParaRPr lang="ru-RU"/>
          </a:p>
        </p:txBody>
      </p:sp>
    </p:spTree>
    <p:extLst>
      <p:ext uri="{BB962C8B-B14F-4D97-AF65-F5344CB8AC3E}">
        <p14:creationId xmlns:p14="http://schemas.microsoft.com/office/powerpoint/2010/main" xmlns="" val="3054744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74981" y="260648"/>
            <a:ext cx="7560840" cy="2677656"/>
          </a:xfrm>
          <a:prstGeom prst="rect">
            <a:avLst/>
          </a:prstGeom>
        </p:spPr>
        <p:txBody>
          <a:bodyPr wrap="square">
            <a:spAutoFit/>
          </a:bodyPr>
          <a:lstStyle/>
          <a:p>
            <a:pPr algn="just"/>
            <a:r>
              <a:rPr lang="ru-RU" sz="2400" b="1" dirty="0" smtClean="0">
                <a:effectLst/>
                <a:latin typeface="Times New Roman"/>
                <a:ea typeface="Times New Roman"/>
              </a:rPr>
              <a:t>Массовый отбор (фенотипический).</a:t>
            </a:r>
            <a:r>
              <a:rPr lang="ru-RU" sz="2400" dirty="0" smtClean="0">
                <a:effectLst/>
                <a:latin typeface="Times New Roman"/>
                <a:ea typeface="Times New Roman"/>
              </a:rPr>
              <a:t> Для массового отбора используются показатели фенотипа животных (признаки экстерьера, масть, продуктивность, воспроизводительные качества и др.) независимо от степени наследственной передачи этих признаков потомству. Качество предков и потомков животных при этом не учитывается.</a:t>
            </a:r>
            <a:endParaRPr lang="ru-RU" sz="2400" dirty="0"/>
          </a:p>
        </p:txBody>
      </p:sp>
      <p:sp>
        <p:nvSpPr>
          <p:cNvPr id="4" name="Прямоугольник 3"/>
          <p:cNvSpPr/>
          <p:nvPr/>
        </p:nvSpPr>
        <p:spPr>
          <a:xfrm>
            <a:off x="1245063" y="2708920"/>
            <a:ext cx="7488832" cy="3721019"/>
          </a:xfrm>
          <a:prstGeom prst="rect">
            <a:avLst/>
          </a:prstGeom>
        </p:spPr>
        <p:txBody>
          <a:bodyPr wrap="square">
            <a:spAutoFit/>
          </a:bodyPr>
          <a:lstStyle/>
          <a:p>
            <a:pPr indent="180340" algn="just">
              <a:lnSpc>
                <a:spcPct val="97000"/>
              </a:lnSpc>
              <a:spcAft>
                <a:spcPts val="0"/>
              </a:spcAft>
            </a:pPr>
            <a:r>
              <a:rPr lang="ru-RU" sz="2000" dirty="0" smtClean="0">
                <a:effectLst/>
                <a:latin typeface="Times New Roman"/>
                <a:ea typeface="Times New Roman"/>
              </a:rPr>
              <a:t>Эффективность массового отбора зависит от следующих факторов:</a:t>
            </a:r>
            <a:endParaRPr lang="ru-RU" sz="1200" dirty="0" smtClean="0">
              <a:effectLst/>
              <a:latin typeface="Times New Roman"/>
              <a:ea typeface="Times New Roman"/>
            </a:endParaRPr>
          </a:p>
          <a:p>
            <a:pPr algn="just">
              <a:lnSpc>
                <a:spcPct val="97000"/>
              </a:lnSpc>
              <a:spcAft>
                <a:spcPts val="0"/>
              </a:spcAft>
            </a:pPr>
            <a:r>
              <a:rPr lang="ru-RU" sz="2000" dirty="0" smtClean="0">
                <a:effectLst/>
                <a:latin typeface="Times New Roman"/>
                <a:ea typeface="Times New Roman"/>
              </a:rPr>
              <a:t>      1) величины наследуемости признаков, по которым ведется отбор;</a:t>
            </a:r>
            <a:endParaRPr lang="ru-RU" sz="1200" dirty="0" smtClean="0">
              <a:effectLst/>
              <a:latin typeface="Times New Roman"/>
              <a:ea typeface="Times New Roman"/>
            </a:endParaRPr>
          </a:p>
          <a:p>
            <a:pPr algn="just">
              <a:lnSpc>
                <a:spcPct val="97000"/>
              </a:lnSpc>
              <a:spcAft>
                <a:spcPts val="0"/>
              </a:spcAft>
            </a:pPr>
            <a:r>
              <a:rPr lang="ru-RU" sz="2000" dirty="0" smtClean="0">
                <a:effectLst/>
                <a:latin typeface="Times New Roman"/>
                <a:ea typeface="Times New Roman"/>
              </a:rPr>
              <a:t>      2) численности популяции;</a:t>
            </a:r>
            <a:endParaRPr lang="ru-RU" sz="1200" dirty="0" smtClean="0">
              <a:effectLst/>
              <a:latin typeface="Times New Roman"/>
              <a:ea typeface="Times New Roman"/>
            </a:endParaRPr>
          </a:p>
          <a:p>
            <a:pPr algn="just">
              <a:lnSpc>
                <a:spcPct val="97000"/>
              </a:lnSpc>
              <a:spcAft>
                <a:spcPts val="0"/>
              </a:spcAft>
            </a:pPr>
            <a:r>
              <a:rPr lang="ru-RU" sz="2000" dirty="0" smtClean="0">
                <a:effectLst/>
                <a:latin typeface="Times New Roman"/>
                <a:ea typeface="Times New Roman"/>
              </a:rPr>
              <a:t>      3) генетической гетерогенности популяции;</a:t>
            </a:r>
            <a:endParaRPr lang="ru-RU" sz="1200" dirty="0" smtClean="0">
              <a:effectLst/>
              <a:latin typeface="Times New Roman"/>
              <a:ea typeface="Times New Roman"/>
            </a:endParaRPr>
          </a:p>
          <a:p>
            <a:pPr algn="just">
              <a:lnSpc>
                <a:spcPct val="97000"/>
              </a:lnSpc>
              <a:spcAft>
                <a:spcPts val="0"/>
              </a:spcAft>
            </a:pPr>
            <a:r>
              <a:rPr lang="ru-RU" sz="2000" dirty="0" smtClean="0">
                <a:effectLst/>
                <a:latin typeface="Times New Roman"/>
                <a:ea typeface="Times New Roman"/>
              </a:rPr>
              <a:t>      4) интенсивности или жесткости отбора.</a:t>
            </a:r>
            <a:endParaRPr lang="ru-RU" sz="1200" dirty="0" smtClean="0">
              <a:effectLst/>
              <a:latin typeface="Times New Roman"/>
              <a:ea typeface="Times New Roman"/>
            </a:endParaRPr>
          </a:p>
          <a:p>
            <a:pPr algn="just">
              <a:spcAft>
                <a:spcPts val="0"/>
              </a:spcAft>
            </a:pPr>
            <a:r>
              <a:rPr lang="ru-RU" sz="2000" dirty="0" smtClean="0">
                <a:effectLst/>
                <a:latin typeface="Times New Roman"/>
                <a:ea typeface="Times New Roman"/>
              </a:rPr>
              <a:t>     Массовый отбор в молочном скотоводстве, например, по удою, который характеризуется низкой наследуемостью (</a:t>
            </a:r>
            <a:r>
              <a:rPr lang="en-US" sz="2000" dirty="0" smtClean="0">
                <a:effectLst/>
                <a:latin typeface="Times New Roman"/>
                <a:ea typeface="Times New Roman"/>
              </a:rPr>
              <a:t>h</a:t>
            </a:r>
            <a:r>
              <a:rPr lang="ru-RU" sz="2000" baseline="30000" dirty="0" smtClean="0">
                <a:effectLst/>
                <a:latin typeface="Times New Roman"/>
                <a:ea typeface="Times New Roman"/>
              </a:rPr>
              <a:t>2</a:t>
            </a:r>
            <a:r>
              <a:rPr lang="ru-RU" sz="2000" dirty="0" smtClean="0">
                <a:effectLst/>
                <a:latin typeface="Times New Roman"/>
                <a:ea typeface="Times New Roman"/>
              </a:rPr>
              <a:t> = 0,1 – 0,3), оказывается малоэффективным. Отбор коров по жирномолочности при более высоком значении коэффициента наследуемости (</a:t>
            </a:r>
            <a:r>
              <a:rPr lang="en-US" sz="2000" dirty="0" smtClean="0">
                <a:effectLst/>
                <a:latin typeface="Times New Roman"/>
                <a:ea typeface="Times New Roman"/>
              </a:rPr>
              <a:t>h</a:t>
            </a:r>
            <a:r>
              <a:rPr lang="ru-RU" sz="2000" baseline="30000" dirty="0" smtClean="0">
                <a:effectLst/>
                <a:latin typeface="Times New Roman"/>
                <a:ea typeface="Times New Roman"/>
              </a:rPr>
              <a:t>2 </a:t>
            </a:r>
            <a:r>
              <a:rPr lang="ru-RU" sz="2000" dirty="0" smtClean="0">
                <a:effectLst/>
                <a:latin typeface="Times New Roman"/>
                <a:ea typeface="Times New Roman"/>
              </a:rPr>
              <a:t>= 0,6 – 0,7) будет значительно эффективнее.</a:t>
            </a:r>
            <a:endParaRPr lang="ru-RU" sz="12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31</a:t>
            </a:fld>
            <a:endParaRPr lang="ru-RU"/>
          </a:p>
        </p:txBody>
      </p:sp>
    </p:spTree>
    <p:extLst>
      <p:ext uri="{BB962C8B-B14F-4D97-AF65-F5344CB8AC3E}">
        <p14:creationId xmlns:p14="http://schemas.microsoft.com/office/powerpoint/2010/main" xmlns="" val="3496616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332656"/>
            <a:ext cx="7344816" cy="6361357"/>
          </a:xfrm>
          <a:prstGeom prst="rect">
            <a:avLst/>
          </a:prstGeom>
        </p:spPr>
        <p:txBody>
          <a:bodyPr wrap="square">
            <a:spAutoFit/>
          </a:bodyPr>
          <a:lstStyle/>
          <a:p>
            <a:pPr algn="just">
              <a:lnSpc>
                <a:spcPct val="97000"/>
              </a:lnSpc>
              <a:spcAft>
                <a:spcPts val="0"/>
              </a:spcAft>
            </a:pPr>
            <a:r>
              <a:rPr lang="ru-RU" sz="2800" b="1" dirty="0" smtClean="0">
                <a:effectLst/>
                <a:latin typeface="Times New Roman"/>
                <a:ea typeface="Times New Roman"/>
              </a:rPr>
              <a:t>Индивидуальный (генотипический) отбор. </a:t>
            </a:r>
            <a:r>
              <a:rPr lang="ru-RU" sz="2800" dirty="0" smtClean="0">
                <a:effectLst/>
                <a:latin typeface="Times New Roman"/>
                <a:ea typeface="Times New Roman"/>
              </a:rPr>
              <a:t>При индивидуальном отборе кроме оценки фенотипа проводят и специальную оценку генотипа. При индивидуальном отборе животных  оценивают не только по их свойствам (фенотипу), но и по качеству родителей и более далеких предков (оценка по происхождению), боковых родственников, а также по качеству полученного от них потомства. Простейшая форма индивидуального отбора животных с учетом их происхождения – это отбор производителей от наиболее продуктивных матерей, когда отбирают, например, быков-производителей от самых высокопродуктивных коров.  </a:t>
            </a:r>
            <a:endParaRPr lang="ru-RU" sz="16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32</a:t>
            </a:fld>
            <a:endParaRPr lang="ru-RU"/>
          </a:p>
        </p:txBody>
      </p:sp>
    </p:spTree>
    <p:extLst>
      <p:ext uri="{BB962C8B-B14F-4D97-AF65-F5344CB8AC3E}">
        <p14:creationId xmlns:p14="http://schemas.microsoft.com/office/powerpoint/2010/main" xmlns="" val="424620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115616" y="476672"/>
            <a:ext cx="7920880" cy="3482685"/>
          </a:xfrm>
          <a:prstGeom prst="rect">
            <a:avLst/>
          </a:prstGeom>
        </p:spPr>
        <p:txBody>
          <a:bodyPr wrap="square">
            <a:spAutoFit/>
          </a:bodyPr>
          <a:lstStyle/>
          <a:p>
            <a:pPr indent="180340" algn="just">
              <a:lnSpc>
                <a:spcPct val="102000"/>
              </a:lnSpc>
              <a:spcAft>
                <a:spcPts val="0"/>
              </a:spcAft>
            </a:pPr>
            <a:r>
              <a:rPr lang="ru-RU" sz="2400" dirty="0" smtClean="0">
                <a:effectLst/>
                <a:latin typeface="Times New Roman"/>
                <a:ea typeface="Times New Roman"/>
              </a:rPr>
              <a:t>Эффективность отбора в значительной мере зависит от того, сколько признаков учитывается одновременно при оценке животных и проведении отбора. В связи с этим различают два способа отбора: </a:t>
            </a:r>
            <a:r>
              <a:rPr lang="ru-RU" sz="2400" b="1" dirty="0" smtClean="0">
                <a:effectLst/>
                <a:latin typeface="Times New Roman"/>
                <a:ea typeface="Times New Roman"/>
              </a:rPr>
              <a:t>односторонний</a:t>
            </a:r>
            <a:r>
              <a:rPr lang="ru-RU" sz="2400" dirty="0" smtClean="0">
                <a:effectLst/>
                <a:latin typeface="Times New Roman"/>
                <a:ea typeface="Times New Roman"/>
              </a:rPr>
              <a:t> отбор и </a:t>
            </a:r>
            <a:r>
              <a:rPr lang="ru-RU" sz="2400" b="1" dirty="0" smtClean="0">
                <a:effectLst/>
                <a:latin typeface="Times New Roman"/>
                <a:ea typeface="Times New Roman"/>
              </a:rPr>
              <a:t>отбор по комплексу признаков.</a:t>
            </a:r>
            <a:r>
              <a:rPr lang="ru-RU" sz="2400" dirty="0" smtClean="0">
                <a:effectLst/>
                <a:latin typeface="Times New Roman"/>
                <a:ea typeface="Times New Roman"/>
              </a:rPr>
              <a:t> </a:t>
            </a:r>
            <a:endParaRPr lang="ru-RU" sz="1400" dirty="0" smtClean="0">
              <a:effectLst/>
              <a:latin typeface="Times New Roman"/>
              <a:ea typeface="Times New Roman"/>
            </a:endParaRPr>
          </a:p>
          <a:p>
            <a:pPr algn="just">
              <a:lnSpc>
                <a:spcPct val="102000"/>
              </a:lnSpc>
              <a:spcAft>
                <a:spcPts val="0"/>
              </a:spcAft>
            </a:pPr>
            <a:r>
              <a:rPr lang="ru-RU" sz="2400" dirty="0" smtClean="0">
                <a:effectLst/>
                <a:latin typeface="Times New Roman"/>
                <a:ea typeface="Times New Roman"/>
              </a:rPr>
              <a:t>     При одностороннем отборе при сохранении животных для племенных целей их оценивают и отбирают по одному основному признаку, а при комплексном – по ряду признаков. </a:t>
            </a:r>
            <a:endParaRPr lang="ru-RU" sz="1400" dirty="0">
              <a:effectLst/>
              <a:latin typeface="Times New Roman"/>
              <a:ea typeface="Times New Roman"/>
            </a:endParaRPr>
          </a:p>
        </p:txBody>
      </p:sp>
      <p:sp>
        <p:nvSpPr>
          <p:cNvPr id="4" name="Прямоугольник 3"/>
          <p:cNvSpPr/>
          <p:nvPr/>
        </p:nvSpPr>
        <p:spPr>
          <a:xfrm>
            <a:off x="1226686" y="3811012"/>
            <a:ext cx="7560840" cy="3046988"/>
          </a:xfrm>
          <a:prstGeom prst="rect">
            <a:avLst/>
          </a:prstGeom>
        </p:spPr>
        <p:txBody>
          <a:bodyPr wrap="square">
            <a:spAutoFit/>
          </a:bodyPr>
          <a:lstStyle/>
          <a:p>
            <a:pPr algn="just"/>
            <a:r>
              <a:rPr lang="ru-RU" sz="2400" dirty="0" smtClean="0">
                <a:effectLst/>
                <a:latin typeface="Times New Roman"/>
                <a:ea typeface="Times New Roman"/>
              </a:rPr>
              <a:t> Зоотехническая практика показывает, что чем меньше признаков учитывается при отборе, тем быстрее в равных условиях достигается результат. Однако эта же практика доказывает и то, что односторонний отбор по какому-либо одному признаку без учета других признаков животных дает чаще всего лишь временный успех в племенной работе, а в итоге может даже ухудшить стадо.</a:t>
            </a:r>
            <a:endParaRPr lang="ru-RU" sz="2400" dirty="0"/>
          </a:p>
        </p:txBody>
      </p:sp>
      <p:sp>
        <p:nvSpPr>
          <p:cNvPr id="2" name="Номер слайда 1"/>
          <p:cNvSpPr>
            <a:spLocks noGrp="1"/>
          </p:cNvSpPr>
          <p:nvPr>
            <p:ph type="sldNum" sz="quarter" idx="12"/>
          </p:nvPr>
        </p:nvSpPr>
        <p:spPr/>
        <p:txBody>
          <a:bodyPr/>
          <a:lstStyle/>
          <a:p>
            <a:fld id="{BFAE65CD-8129-42BD-829A-4CA364A5C893}" type="slidenum">
              <a:rPr lang="ru-RU" smtClean="0"/>
              <a:pPr/>
              <a:t>33</a:t>
            </a:fld>
            <a:endParaRPr lang="ru-RU"/>
          </a:p>
        </p:txBody>
      </p:sp>
    </p:spTree>
    <p:extLst>
      <p:ext uri="{BB962C8B-B14F-4D97-AF65-F5344CB8AC3E}">
        <p14:creationId xmlns:p14="http://schemas.microsoft.com/office/powerpoint/2010/main" xmlns="" val="376066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91402" y="836712"/>
            <a:ext cx="7776864" cy="1938992"/>
          </a:xfrm>
          <a:prstGeom prst="rect">
            <a:avLst/>
          </a:prstGeom>
        </p:spPr>
        <p:txBody>
          <a:bodyPr wrap="square">
            <a:spAutoFit/>
          </a:bodyPr>
          <a:lstStyle/>
          <a:p>
            <a:pPr algn="just">
              <a:spcAft>
                <a:spcPts val="0"/>
              </a:spcAft>
              <a:tabLst>
                <a:tab pos="180340" algn="l"/>
              </a:tabLst>
            </a:pPr>
            <a:r>
              <a:rPr lang="ru-RU" sz="2400" dirty="0" smtClean="0">
                <a:effectLst/>
                <a:latin typeface="Times New Roman"/>
                <a:ea typeface="Times New Roman"/>
              </a:rPr>
              <a:t>односторонний отбор по ограниченному числу признаков приводил к нарушению равновесия популяции в отношении взаимодействия между генотипом животного и окружающей средой. В результате развивается </a:t>
            </a:r>
            <a:r>
              <a:rPr lang="ru-RU" sz="2400" b="1" dirty="0" smtClean="0">
                <a:effectLst/>
                <a:latin typeface="Times New Roman"/>
                <a:ea typeface="Times New Roman"/>
              </a:rPr>
              <a:t>селекционная депрессия</a:t>
            </a:r>
            <a:r>
              <a:rPr lang="ru-RU" sz="2400" dirty="0" smtClean="0">
                <a:effectLst/>
                <a:latin typeface="Times New Roman"/>
                <a:ea typeface="Times New Roman"/>
              </a:rPr>
              <a:t> .</a:t>
            </a:r>
            <a:endParaRPr lang="ru-RU" sz="1400" dirty="0">
              <a:effectLst/>
              <a:latin typeface="Times New Roman"/>
              <a:ea typeface="Times New Roman"/>
            </a:endParaRPr>
          </a:p>
        </p:txBody>
      </p:sp>
      <p:sp>
        <p:nvSpPr>
          <p:cNvPr id="3" name="Прямоугольник 2"/>
          <p:cNvSpPr/>
          <p:nvPr/>
        </p:nvSpPr>
        <p:spPr>
          <a:xfrm>
            <a:off x="1191402" y="3140968"/>
            <a:ext cx="7845093" cy="2677656"/>
          </a:xfrm>
          <a:prstGeom prst="rect">
            <a:avLst/>
          </a:prstGeom>
        </p:spPr>
        <p:txBody>
          <a:bodyPr wrap="square">
            <a:spAutoFit/>
          </a:bodyPr>
          <a:lstStyle/>
          <a:p>
            <a:pPr indent="180340" algn="just">
              <a:spcAft>
                <a:spcPts val="0"/>
              </a:spcAft>
            </a:pPr>
            <a:r>
              <a:rPr lang="ru-RU" sz="2400" dirty="0" smtClean="0">
                <a:effectLst/>
                <a:latin typeface="Times New Roman"/>
                <a:ea typeface="Times New Roman"/>
              </a:rPr>
              <a:t>Чтобы избежать селекционной депрессии при одностороннем отборе, в настоящее время оценку и отбор животных ведут по комплексу признаков. При этом каждый из признаков, по которым ведется отбор, может быть не с абсолютно высоким развитием, как при одностороннем отборе, но по сочетаемости желательных качеств племенная ценность животных будет выше. </a:t>
            </a:r>
            <a:endParaRPr lang="ru-RU" sz="1400" dirty="0">
              <a:effectLst/>
              <a:latin typeface="Times New Roman"/>
              <a:ea typeface="Times New Roman"/>
            </a:endParaRPr>
          </a:p>
        </p:txBody>
      </p:sp>
      <p:sp>
        <p:nvSpPr>
          <p:cNvPr id="4" name="Номер слайда 3"/>
          <p:cNvSpPr>
            <a:spLocks noGrp="1"/>
          </p:cNvSpPr>
          <p:nvPr>
            <p:ph type="sldNum" sz="quarter" idx="12"/>
          </p:nvPr>
        </p:nvSpPr>
        <p:spPr/>
        <p:txBody>
          <a:bodyPr/>
          <a:lstStyle/>
          <a:p>
            <a:fld id="{BFAE65CD-8129-42BD-829A-4CA364A5C893}" type="slidenum">
              <a:rPr lang="ru-RU" smtClean="0"/>
              <a:pPr/>
              <a:t>34</a:t>
            </a:fld>
            <a:endParaRPr lang="ru-RU"/>
          </a:p>
        </p:txBody>
      </p:sp>
    </p:spTree>
    <p:extLst>
      <p:ext uri="{BB962C8B-B14F-4D97-AF65-F5344CB8AC3E}">
        <p14:creationId xmlns:p14="http://schemas.microsoft.com/office/powerpoint/2010/main" xmlns="" val="3680567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332656"/>
            <a:ext cx="7632848" cy="6124754"/>
          </a:xfrm>
          <a:prstGeom prst="rect">
            <a:avLst/>
          </a:prstGeom>
        </p:spPr>
        <p:txBody>
          <a:bodyPr wrap="square">
            <a:spAutoFit/>
          </a:bodyPr>
          <a:lstStyle/>
          <a:p>
            <a:pPr algn="just"/>
            <a:r>
              <a:rPr lang="ru-RU" sz="2800" b="1" dirty="0" smtClean="0">
                <a:effectLst/>
                <a:latin typeface="Times New Roman"/>
                <a:ea typeface="Times New Roman"/>
              </a:rPr>
              <a:t>Метод тандемного, или ступенчатого, отбора </a:t>
            </a:r>
            <a:r>
              <a:rPr lang="ru-RU" sz="2800" dirty="0" smtClean="0">
                <a:effectLst/>
                <a:latin typeface="Times New Roman"/>
                <a:ea typeface="Times New Roman"/>
              </a:rPr>
              <a:t>заключается в отборе племенных животных, который проводят в два, три и более этапов. Сначала селекцию ведут по одному признаку, который в данный момент является наиболее важным.</a:t>
            </a:r>
          </a:p>
          <a:p>
            <a:pPr algn="just"/>
            <a:r>
              <a:rPr lang="ru-RU" sz="2800" dirty="0" smtClean="0">
                <a:effectLst/>
                <a:latin typeface="Times New Roman"/>
                <a:ea typeface="Times New Roman"/>
              </a:rPr>
              <a:t> После достижения запланированного уровня развития первого признака начинают отбор по второму признаку, затем по третьему и так до тех пор, пока не будут учтены все, включенные в программу, признаки. </a:t>
            </a:r>
          </a:p>
          <a:p>
            <a:pPr algn="just"/>
            <a:r>
              <a:rPr lang="ru-RU" sz="2800" dirty="0" smtClean="0">
                <a:effectLst/>
                <a:latin typeface="Times New Roman"/>
                <a:ea typeface="Times New Roman"/>
              </a:rPr>
              <a:t>Затем начинают вести отбор вновь по первому признаку, повышая его до более высокого уровня и т.д. </a:t>
            </a:r>
            <a:endParaRPr lang="ru-RU" sz="28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35</a:t>
            </a:fld>
            <a:endParaRPr lang="ru-RU"/>
          </a:p>
        </p:txBody>
      </p:sp>
    </p:spTree>
    <p:extLst>
      <p:ext uri="{BB962C8B-B14F-4D97-AF65-F5344CB8AC3E}">
        <p14:creationId xmlns:p14="http://schemas.microsoft.com/office/powerpoint/2010/main" xmlns="" val="3632867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1367859"/>
            <a:ext cx="7416824" cy="4032964"/>
          </a:xfrm>
          <a:prstGeom prst="rect">
            <a:avLst/>
          </a:prstGeom>
        </p:spPr>
        <p:txBody>
          <a:bodyPr wrap="square">
            <a:spAutoFit/>
          </a:bodyPr>
          <a:lstStyle/>
          <a:p>
            <a:pPr indent="180340" algn="just">
              <a:lnSpc>
                <a:spcPct val="97000"/>
              </a:lnSpc>
              <a:spcAft>
                <a:spcPts val="0"/>
              </a:spcAft>
            </a:pPr>
            <a:r>
              <a:rPr lang="ru-RU" sz="2400" b="1" dirty="0" smtClean="0">
                <a:effectLst/>
                <a:latin typeface="Times New Roman"/>
                <a:ea typeface="Times New Roman"/>
              </a:rPr>
              <a:t>Отбор по независимым уровням.</a:t>
            </a:r>
            <a:r>
              <a:rPr lang="ru-RU" sz="2400" dirty="0" smtClean="0">
                <a:effectLst/>
                <a:latin typeface="Times New Roman"/>
                <a:ea typeface="Times New Roman"/>
              </a:rPr>
              <a:t> При отборе по независимым уровням устанавливают минимальные требования для каждого селекционного признака, вследствие чего все животные, имеющие показатели ниже этих требований, исключаются из дальнейшего разведения. Для дальнейшего разведения также не используются животные, которые не соответствуют установленным лимитам, хотя бы по одному, даже </a:t>
            </a:r>
            <a:r>
              <a:rPr lang="ru-RU" sz="2400" dirty="0" err="1" smtClean="0">
                <a:effectLst/>
                <a:latin typeface="Times New Roman"/>
                <a:ea typeface="Times New Roman"/>
              </a:rPr>
              <a:t>неселекционируемому</a:t>
            </a:r>
            <a:r>
              <a:rPr lang="ru-RU" sz="2400" dirty="0" smtClean="0">
                <a:effectLst/>
                <a:latin typeface="Times New Roman"/>
                <a:ea typeface="Times New Roman"/>
              </a:rPr>
              <a:t>, признаку. Этот метод более эффективен, чем тандемный отбор и поэтому наиболее широко применяется в животноводстве.</a:t>
            </a:r>
            <a:endParaRPr lang="ru-RU" sz="14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36</a:t>
            </a:fld>
            <a:endParaRPr lang="ru-RU"/>
          </a:p>
        </p:txBody>
      </p:sp>
    </p:spTree>
    <p:extLst>
      <p:ext uri="{BB962C8B-B14F-4D97-AF65-F5344CB8AC3E}">
        <p14:creationId xmlns:p14="http://schemas.microsoft.com/office/powerpoint/2010/main" xmlns="" val="4035193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30350" y="431692"/>
            <a:ext cx="6930082" cy="5343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37</a:t>
            </a:fld>
            <a:endParaRPr lang="ru-RU"/>
          </a:p>
        </p:txBody>
      </p:sp>
    </p:spTree>
    <p:extLst>
      <p:ext uri="{BB962C8B-B14F-4D97-AF65-F5344CB8AC3E}">
        <p14:creationId xmlns:p14="http://schemas.microsoft.com/office/powerpoint/2010/main" xmlns="" val="265471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332656"/>
            <a:ext cx="7560840" cy="4832092"/>
          </a:xfrm>
          <a:prstGeom prst="rect">
            <a:avLst/>
          </a:prstGeom>
        </p:spPr>
        <p:txBody>
          <a:bodyPr wrap="square">
            <a:spAutoFit/>
          </a:bodyPr>
          <a:lstStyle/>
          <a:p>
            <a:pPr algn="just"/>
            <a:r>
              <a:rPr lang="ru-RU" sz="2800" dirty="0" smtClean="0">
                <a:effectLst/>
                <a:latin typeface="Times New Roman"/>
                <a:ea typeface="Times New Roman"/>
              </a:rPr>
              <a:t> </a:t>
            </a:r>
            <a:r>
              <a:rPr lang="ru-RU" sz="2800" b="1" dirty="0" smtClean="0">
                <a:effectLst/>
                <a:latin typeface="Times New Roman"/>
                <a:ea typeface="Times New Roman"/>
              </a:rPr>
              <a:t>Отбор по селекционным индексам.</a:t>
            </a:r>
            <a:r>
              <a:rPr lang="ru-RU" sz="2800" dirty="0" smtClean="0">
                <a:effectLst/>
                <a:latin typeface="Times New Roman"/>
                <a:ea typeface="Times New Roman"/>
              </a:rPr>
              <a:t>  При этом методе отбора за основу берут величину селекционного индекса, рассчитанного для каждого животного. </a:t>
            </a:r>
            <a:r>
              <a:rPr lang="ru-RU" sz="2800" b="1" dirty="0" smtClean="0">
                <a:effectLst/>
                <a:latin typeface="Times New Roman"/>
                <a:ea typeface="Times New Roman"/>
              </a:rPr>
              <a:t>Отбор по селекционным индексам называют одновременным отбором по нескольким признакам. Селекционный индекс – это математическое выражение</a:t>
            </a:r>
            <a:r>
              <a:rPr lang="ru-RU" sz="2800" dirty="0" smtClean="0">
                <a:effectLst/>
                <a:latin typeface="Times New Roman"/>
                <a:ea typeface="Times New Roman"/>
              </a:rPr>
              <a:t> </a:t>
            </a:r>
            <a:r>
              <a:rPr lang="ru-RU" sz="2800" b="1" dirty="0" smtClean="0">
                <a:effectLst/>
                <a:latin typeface="Times New Roman"/>
                <a:ea typeface="Times New Roman"/>
              </a:rPr>
              <a:t>племенной ценности животного, основанное на учете одного или нескольких признаков одновременно, выраженное в виде одного числа.</a:t>
            </a:r>
            <a:endParaRPr lang="ru-RU" sz="28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38</a:t>
            </a:fld>
            <a:endParaRPr lang="ru-RU"/>
          </a:p>
        </p:txBody>
      </p:sp>
    </p:spTree>
    <p:extLst>
      <p:ext uri="{BB962C8B-B14F-4D97-AF65-F5344CB8AC3E}">
        <p14:creationId xmlns:p14="http://schemas.microsoft.com/office/powerpoint/2010/main" xmlns="" val="3380475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765194"/>
            <a:ext cx="7704856" cy="5521512"/>
          </a:xfrm>
          <a:prstGeom prst="rect">
            <a:avLst/>
          </a:prstGeom>
        </p:spPr>
        <p:txBody>
          <a:bodyPr wrap="square">
            <a:spAutoFit/>
          </a:bodyPr>
          <a:lstStyle/>
          <a:p>
            <a:pPr algn="just">
              <a:lnSpc>
                <a:spcPct val="105000"/>
              </a:lnSpc>
              <a:spcAft>
                <a:spcPts val="0"/>
              </a:spcAft>
            </a:pPr>
            <a:r>
              <a:rPr lang="ru-RU" sz="2400" b="1" dirty="0" smtClean="0">
                <a:effectLst/>
                <a:latin typeface="Times New Roman"/>
                <a:ea typeface="Times New Roman"/>
              </a:rPr>
              <a:t>Селекционные индексы</a:t>
            </a:r>
            <a:r>
              <a:rPr lang="ru-RU" sz="2400" dirty="0" smtClean="0">
                <a:effectLst/>
                <a:latin typeface="Times New Roman"/>
                <a:ea typeface="Times New Roman"/>
              </a:rPr>
              <a:t> рассчитывают  по комплексу признаков с учетом не только генетических параметров, но и экономического веса для каждого признака.                          </a:t>
            </a:r>
            <a:endParaRPr lang="ru-RU" sz="1400" dirty="0" smtClean="0">
              <a:effectLst/>
              <a:latin typeface="Times New Roman"/>
              <a:ea typeface="Times New Roman"/>
            </a:endParaRPr>
          </a:p>
          <a:p>
            <a:pPr algn="just">
              <a:lnSpc>
                <a:spcPct val="105000"/>
              </a:lnSpc>
              <a:spcAft>
                <a:spcPts val="0"/>
              </a:spcAft>
            </a:pPr>
            <a:r>
              <a:rPr lang="ru-RU" sz="2400" dirty="0" smtClean="0">
                <a:effectLst/>
                <a:latin typeface="Times New Roman"/>
                <a:ea typeface="Times New Roman"/>
              </a:rPr>
              <a:t>     Отбор по селекционным индексам позволяет не только правильно оценивать племенные качества животного, но и получать от него таких потомков, у которых недостаточное развитие одного признака компенсируется преимуществом другого, в результате чего экономический эффект от племенной работы максимально повышается. При этом прогресс по одним признакам может сдерживаться, а по другим усиливаться. Таким образом, создается новая система генов, которая обеспечивает лучшую комбинацию признаков.</a:t>
            </a:r>
            <a:endParaRPr lang="ru-RU" sz="14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39</a:t>
            </a:fld>
            <a:endParaRPr lang="ru-RU"/>
          </a:p>
        </p:txBody>
      </p:sp>
    </p:spTree>
    <p:extLst>
      <p:ext uri="{BB962C8B-B14F-4D97-AF65-F5344CB8AC3E}">
        <p14:creationId xmlns:p14="http://schemas.microsoft.com/office/powerpoint/2010/main" xmlns="" val="26975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49920" y="116632"/>
            <a:ext cx="7632848" cy="2677656"/>
          </a:xfrm>
          <a:prstGeom prst="rect">
            <a:avLst/>
          </a:prstGeom>
        </p:spPr>
        <p:txBody>
          <a:bodyPr wrap="square">
            <a:spAutoFit/>
          </a:bodyPr>
          <a:lstStyle/>
          <a:p>
            <a:pPr indent="180340" algn="just">
              <a:lnSpc>
                <a:spcPct val="100000"/>
              </a:lnSpc>
              <a:spcAft>
                <a:spcPts val="0"/>
              </a:spcAft>
              <a:tabLst>
                <a:tab pos="180340" algn="l"/>
                <a:tab pos="270510" algn="l"/>
              </a:tabLst>
            </a:pPr>
            <a:r>
              <a:rPr lang="ru-RU" sz="2400" b="1" u="sng" dirty="0" smtClean="0">
                <a:effectLst/>
                <a:latin typeface="Times New Roman"/>
                <a:ea typeface="Times New Roman"/>
              </a:rPr>
              <a:t>Отбор</a:t>
            </a:r>
            <a:r>
              <a:rPr lang="ru-RU" sz="2400" b="1" dirty="0" smtClean="0">
                <a:effectLst/>
                <a:latin typeface="Times New Roman"/>
                <a:ea typeface="Times New Roman"/>
              </a:rPr>
              <a:t> - это сохранение животных, более приспособленных к определенным жизненным условиям и технологии производства, или выбор человеком наиболее удовлетворяющих его требованиям особей и устранение самой природой или человеком менее приспособленных, худших экземпляров.</a:t>
            </a:r>
            <a:endParaRPr lang="ru-RU" sz="1400" dirty="0">
              <a:effectLst/>
              <a:latin typeface="Times New Roman"/>
              <a:ea typeface="Times New Roman"/>
            </a:endParaRPr>
          </a:p>
        </p:txBody>
      </p:sp>
      <p:sp>
        <p:nvSpPr>
          <p:cNvPr id="3" name="Rectangle 2"/>
          <p:cNvSpPr>
            <a:spLocks noChangeArrowheads="1"/>
          </p:cNvSpPr>
          <p:nvPr/>
        </p:nvSpPr>
        <p:spPr bwMode="auto">
          <a:xfrm>
            <a:off x="1249920" y="3212976"/>
            <a:ext cx="7750436"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p>
            <a:pPr algn="just"/>
            <a:r>
              <a:rPr lang="ru-RU" sz="2800" b="1" dirty="0">
                <a:latin typeface="Times New Roman" pitchFamily="18" charset="0"/>
              </a:rPr>
              <a:t>Отбор не создает и не вводит новых генов, но он способен изменять частоту тех генов, которые имеются в данной популяции, и благоприятствовать проявлению одного признака или группы признаков и уменьшать возможность для проявления других.</a:t>
            </a:r>
          </a:p>
        </p:txBody>
      </p:sp>
      <p:sp>
        <p:nvSpPr>
          <p:cNvPr id="4" name="Номер слайда 3"/>
          <p:cNvSpPr>
            <a:spLocks noGrp="1"/>
          </p:cNvSpPr>
          <p:nvPr>
            <p:ph type="sldNum" sz="quarter" idx="12"/>
          </p:nvPr>
        </p:nvSpPr>
        <p:spPr/>
        <p:txBody>
          <a:bodyPr/>
          <a:lstStyle/>
          <a:p>
            <a:fld id="{BFAE65CD-8129-42BD-829A-4CA364A5C893}" type="slidenum">
              <a:rPr lang="ru-RU" smtClean="0"/>
              <a:pPr/>
              <a:t>4</a:t>
            </a:fld>
            <a:endParaRPr lang="ru-RU"/>
          </a:p>
        </p:txBody>
      </p:sp>
    </p:spTree>
    <p:extLst>
      <p:ext uri="{BB962C8B-B14F-4D97-AF65-F5344CB8AC3E}">
        <p14:creationId xmlns:p14="http://schemas.microsoft.com/office/powerpoint/2010/main" xmlns="" val="3847407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945637"/>
            <a:ext cx="7735021" cy="36272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40</a:t>
            </a:fld>
            <a:endParaRPr lang="ru-RU"/>
          </a:p>
        </p:txBody>
      </p:sp>
    </p:spTree>
    <p:extLst>
      <p:ext uri="{BB962C8B-B14F-4D97-AF65-F5344CB8AC3E}">
        <p14:creationId xmlns:p14="http://schemas.microsoft.com/office/powerpoint/2010/main" xmlns="" val="1874417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84784" y="2492896"/>
            <a:ext cx="7848872" cy="2123658"/>
          </a:xfrm>
          <a:prstGeom prst="rect">
            <a:avLst/>
          </a:prstGeom>
        </p:spPr>
        <p:txBody>
          <a:bodyPr wrap="square">
            <a:spAutoFit/>
          </a:bodyPr>
          <a:lstStyle/>
          <a:p>
            <a:pPr lvl="0" algn="ctr"/>
            <a:r>
              <a:rPr lang="ru-RU" sz="4400" i="1" dirty="0" smtClean="0">
                <a:solidFill>
                  <a:prstClr val="black"/>
                </a:solidFill>
                <a:latin typeface="Times New Roman"/>
                <a:ea typeface="Times New Roman"/>
              </a:rPr>
              <a:t>4. Факторы</a:t>
            </a:r>
            <a:r>
              <a:rPr lang="ru-RU" sz="4400" i="1" dirty="0">
                <a:solidFill>
                  <a:prstClr val="black"/>
                </a:solidFill>
                <a:latin typeface="Times New Roman"/>
                <a:ea typeface="Times New Roman"/>
              </a:rPr>
              <a:t>, влияющие </a:t>
            </a:r>
            <a:endParaRPr lang="ru-RU" sz="4400" i="1" dirty="0" smtClean="0">
              <a:solidFill>
                <a:prstClr val="black"/>
              </a:solidFill>
              <a:latin typeface="Times New Roman"/>
              <a:ea typeface="Times New Roman"/>
            </a:endParaRPr>
          </a:p>
          <a:p>
            <a:pPr lvl="0" algn="ctr"/>
            <a:r>
              <a:rPr lang="ru-RU" sz="4400" i="1" dirty="0" smtClean="0">
                <a:solidFill>
                  <a:prstClr val="black"/>
                </a:solidFill>
                <a:latin typeface="Times New Roman"/>
                <a:ea typeface="Times New Roman"/>
              </a:rPr>
              <a:t>на </a:t>
            </a:r>
            <a:r>
              <a:rPr lang="ru-RU" sz="4400" i="1" dirty="0">
                <a:solidFill>
                  <a:prstClr val="black"/>
                </a:solidFill>
                <a:latin typeface="Times New Roman"/>
                <a:ea typeface="Times New Roman"/>
              </a:rPr>
              <a:t>эффективность отбора</a:t>
            </a:r>
            <a:r>
              <a:rPr lang="ru-RU" sz="4400" dirty="0">
                <a:solidFill>
                  <a:prstClr val="black"/>
                </a:solidFill>
                <a:latin typeface="Times New Roman"/>
                <a:ea typeface="Times New Roman"/>
              </a:rPr>
              <a:t> </a:t>
            </a:r>
            <a:endParaRPr lang="ru-RU" sz="2800" dirty="0">
              <a:solidFill>
                <a:prstClr val="black"/>
              </a:solidFill>
              <a:latin typeface="Times New Roman"/>
              <a:ea typeface="Times New Roman"/>
            </a:endParaRPr>
          </a:p>
          <a:p>
            <a:pPr lvl="0" algn="ctr"/>
            <a:r>
              <a:rPr lang="ru-RU" sz="4400" dirty="0">
                <a:solidFill>
                  <a:prstClr val="black"/>
                </a:solidFill>
                <a:latin typeface="Times New Roman"/>
                <a:ea typeface="Times New Roman"/>
              </a:rPr>
              <a:t> </a:t>
            </a:r>
            <a:endParaRPr lang="ru-RU" sz="28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41</a:t>
            </a:fld>
            <a:endParaRPr lang="ru-RU"/>
          </a:p>
        </p:txBody>
      </p:sp>
    </p:spTree>
    <p:extLst>
      <p:ext uri="{BB962C8B-B14F-4D97-AF65-F5344CB8AC3E}">
        <p14:creationId xmlns:p14="http://schemas.microsoft.com/office/powerpoint/2010/main" xmlns="" val="2194466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84893" y="1700808"/>
            <a:ext cx="7920880" cy="3108543"/>
          </a:xfrm>
          <a:prstGeom prst="rect">
            <a:avLst/>
          </a:prstGeom>
        </p:spPr>
        <p:txBody>
          <a:bodyPr wrap="square">
            <a:spAutoFit/>
          </a:bodyPr>
          <a:lstStyle/>
          <a:p>
            <a:pPr indent="450215" algn="just">
              <a:spcAft>
                <a:spcPts val="0"/>
              </a:spcAft>
            </a:pPr>
            <a:r>
              <a:rPr lang="ru-RU" sz="2800" b="1" i="1" dirty="0">
                <a:latin typeface="Times New Roman"/>
                <a:ea typeface="Times New Roman"/>
              </a:rPr>
              <a:t>1. Условия кормления и содержания.</a:t>
            </a:r>
            <a:r>
              <a:rPr lang="ru-RU" sz="2800" dirty="0">
                <a:latin typeface="Times New Roman"/>
                <a:ea typeface="Times New Roman"/>
              </a:rPr>
              <a:t> Если условия кормления и содержания не оптимальны, то животные полностью не проявляют свой генотип. При таких условиях для воспроизводства отбираются не лучшие животные, а наиболее приспособленные к неблагоприятным условиям. Это снижает эффективность отбора</a:t>
            </a:r>
            <a:r>
              <a:rPr lang="ru-RU" sz="2800" dirty="0" smtClean="0">
                <a:latin typeface="Times New Roman"/>
                <a:ea typeface="Times New Roman"/>
              </a:rPr>
              <a:t>.</a:t>
            </a:r>
            <a:endParaRPr lang="ru-RU" sz="1600" dirty="0">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42</a:t>
            </a:fld>
            <a:endParaRPr lang="ru-RU"/>
          </a:p>
        </p:txBody>
      </p:sp>
    </p:spTree>
    <p:extLst>
      <p:ext uri="{BB962C8B-B14F-4D97-AF65-F5344CB8AC3E}">
        <p14:creationId xmlns:p14="http://schemas.microsoft.com/office/powerpoint/2010/main" xmlns="" val="13743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971599" y="2204864"/>
            <a:ext cx="8031151" cy="2893100"/>
          </a:xfrm>
          <a:prstGeom prst="rect">
            <a:avLst/>
          </a:prstGeom>
        </p:spPr>
        <p:txBody>
          <a:bodyPr wrap="square">
            <a:spAutoFit/>
          </a:bodyPr>
          <a:lstStyle/>
          <a:p>
            <a:pPr lvl="0" indent="450215" algn="just"/>
            <a:r>
              <a:rPr lang="ru-RU" sz="2400" b="1" i="1" dirty="0">
                <a:solidFill>
                  <a:prstClr val="black"/>
                </a:solidFill>
                <a:latin typeface="Times New Roman"/>
                <a:ea typeface="Times New Roman"/>
              </a:rPr>
              <a:t>2. Наследуемость признаков.</a:t>
            </a:r>
            <a:r>
              <a:rPr lang="ru-RU" sz="2400" dirty="0">
                <a:solidFill>
                  <a:prstClr val="black"/>
                </a:solidFill>
                <a:latin typeface="Times New Roman"/>
                <a:ea typeface="Times New Roman"/>
              </a:rPr>
              <a:t> Определяется величиной коэффициента наследуемости (h</a:t>
            </a:r>
            <a:r>
              <a:rPr lang="ru-RU" sz="2400" baseline="30000" dirty="0">
                <a:solidFill>
                  <a:prstClr val="black"/>
                </a:solidFill>
                <a:latin typeface="Times New Roman"/>
                <a:ea typeface="Times New Roman"/>
              </a:rPr>
              <a:t>2</a:t>
            </a:r>
            <a:r>
              <a:rPr lang="ru-RU" sz="2400" dirty="0">
                <a:solidFill>
                  <a:prstClr val="black"/>
                </a:solidFill>
                <a:latin typeface="Times New Roman"/>
                <a:ea typeface="Times New Roman"/>
              </a:rPr>
              <a:t>). Показывает долю влияния генетических факторов на проявление признаков у потомства по сравнению со всеми другими факторами. Чем выше наследуемость, тем эффективнее отбор по этому признаку. Коэффициент наследуемости удоя колеблется в пределах от 10% до 45%.</a:t>
            </a:r>
            <a:endParaRPr lang="ru-RU" sz="1400" dirty="0">
              <a:solidFill>
                <a:prstClr val="black"/>
              </a:solidFill>
              <a:latin typeface="Times New Roman"/>
              <a:ea typeface="Times New Roman"/>
            </a:endParaRPr>
          </a:p>
          <a:p>
            <a:pPr lvl="0" indent="450215" algn="just"/>
            <a:endParaRPr lang="ru-RU" sz="1400" dirty="0">
              <a:solidFill>
                <a:prstClr val="black"/>
              </a:solidFill>
              <a:latin typeface="Times New Roman"/>
              <a:ea typeface="Times New Roman"/>
            </a:endParaRPr>
          </a:p>
        </p:txBody>
      </p:sp>
      <p:sp>
        <p:nvSpPr>
          <p:cNvPr id="2" name="Номер слайда 1"/>
          <p:cNvSpPr>
            <a:spLocks noGrp="1"/>
          </p:cNvSpPr>
          <p:nvPr>
            <p:ph type="sldNum" sz="quarter" idx="12"/>
          </p:nvPr>
        </p:nvSpPr>
        <p:spPr/>
        <p:txBody>
          <a:bodyPr/>
          <a:lstStyle/>
          <a:p>
            <a:fld id="{BFAE65CD-8129-42BD-829A-4CA364A5C893}" type="slidenum">
              <a:rPr lang="ru-RU" smtClean="0"/>
              <a:pPr/>
              <a:t>43</a:t>
            </a:fld>
            <a:endParaRPr lang="ru-RU"/>
          </a:p>
        </p:txBody>
      </p:sp>
    </p:spTree>
    <p:extLst>
      <p:ext uri="{BB962C8B-B14F-4D97-AF65-F5344CB8AC3E}">
        <p14:creationId xmlns:p14="http://schemas.microsoft.com/office/powerpoint/2010/main" xmlns="" val="2733238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7096" y="1484784"/>
            <a:ext cx="8136904" cy="3108543"/>
          </a:xfrm>
          <a:prstGeom prst="rect">
            <a:avLst/>
          </a:prstGeom>
        </p:spPr>
        <p:txBody>
          <a:bodyPr wrap="square">
            <a:spAutoFit/>
          </a:bodyPr>
          <a:lstStyle/>
          <a:p>
            <a:pPr lvl="0" indent="450215" algn="just"/>
            <a:r>
              <a:rPr lang="ru-RU" sz="2800" b="1" i="1" dirty="0">
                <a:solidFill>
                  <a:prstClr val="black"/>
                </a:solidFill>
                <a:latin typeface="Times New Roman"/>
                <a:ea typeface="Times New Roman"/>
              </a:rPr>
              <a:t>3. Повторяемость признаков. </a:t>
            </a:r>
            <a:r>
              <a:rPr lang="ru-RU" sz="2800" dirty="0">
                <a:solidFill>
                  <a:prstClr val="black"/>
                </a:solidFill>
                <a:latin typeface="Times New Roman"/>
                <a:ea typeface="Times New Roman"/>
              </a:rPr>
              <a:t>Повторяемость - совпадение оценок, данных одному и тому же животному по определенному признаку в разные возрастные периоды. Чем больше степень повторяемости признака, тем надежнее будет отбор по первым оценкам, тем ранее можно определить будущую племенную ценность животного</a:t>
            </a:r>
            <a:r>
              <a:rPr lang="ru-RU" sz="2800" dirty="0" smtClean="0">
                <a:solidFill>
                  <a:prstClr val="black"/>
                </a:solidFill>
                <a:latin typeface="Times New Roman"/>
                <a:ea typeface="Times New Roman"/>
              </a:rPr>
              <a:t>.</a:t>
            </a:r>
            <a:endParaRPr lang="ru-RU" sz="16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44</a:t>
            </a:fld>
            <a:endParaRPr lang="ru-RU"/>
          </a:p>
        </p:txBody>
      </p:sp>
    </p:spTree>
    <p:extLst>
      <p:ext uri="{BB962C8B-B14F-4D97-AF65-F5344CB8AC3E}">
        <p14:creationId xmlns:p14="http://schemas.microsoft.com/office/powerpoint/2010/main" xmlns="" val="714585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51112" y="1268760"/>
            <a:ext cx="7992888" cy="4401205"/>
          </a:xfrm>
          <a:prstGeom prst="rect">
            <a:avLst/>
          </a:prstGeom>
        </p:spPr>
        <p:txBody>
          <a:bodyPr wrap="square">
            <a:spAutoFit/>
          </a:bodyPr>
          <a:lstStyle/>
          <a:p>
            <a:pPr lvl="0" indent="450215" algn="just"/>
            <a:r>
              <a:rPr lang="ru-RU" sz="2800" b="1" i="1" dirty="0">
                <a:solidFill>
                  <a:prstClr val="black"/>
                </a:solidFill>
                <a:latin typeface="Times New Roman"/>
                <a:ea typeface="Times New Roman"/>
              </a:rPr>
              <a:t>4. Численность популяции животных.</a:t>
            </a:r>
            <a:r>
              <a:rPr lang="ru-RU" sz="2800" dirty="0">
                <a:solidFill>
                  <a:prstClr val="black"/>
                </a:solidFill>
                <a:latin typeface="Times New Roman"/>
                <a:ea typeface="Times New Roman"/>
              </a:rPr>
              <a:t> Чем большее число животных участвуют в селекционном процессе, тем больше можно выбрать из них лучших, с желательными качествами, потомство которых будет пополнять стадо. От численности популяции зависит уровень изменчивости селекционных признаков: чем больше по численности популяция, тем выше уровень изменчивости признаков.</a:t>
            </a:r>
            <a:endParaRPr lang="ru-RU" sz="1600" dirty="0">
              <a:solidFill>
                <a:prstClr val="black"/>
              </a:solidFill>
              <a:latin typeface="Times New Roman"/>
              <a:ea typeface="Times New Roman"/>
            </a:endParaRPr>
          </a:p>
          <a:p>
            <a:pPr lvl="0" indent="450215" algn="just"/>
            <a:endParaRPr lang="ru-RU" sz="2800" dirty="0">
              <a:solidFill>
                <a:prstClr val="black"/>
              </a:solidFill>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45</a:t>
            </a:fld>
            <a:endParaRPr lang="ru-RU"/>
          </a:p>
        </p:txBody>
      </p:sp>
    </p:spTree>
    <p:extLst>
      <p:ext uri="{BB962C8B-B14F-4D97-AF65-F5344CB8AC3E}">
        <p14:creationId xmlns:p14="http://schemas.microsoft.com/office/powerpoint/2010/main" xmlns="" val="2118844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44419" y="1412776"/>
            <a:ext cx="8172400" cy="4031873"/>
          </a:xfrm>
          <a:prstGeom prst="rect">
            <a:avLst/>
          </a:prstGeom>
        </p:spPr>
        <p:txBody>
          <a:bodyPr wrap="square">
            <a:spAutoFit/>
          </a:bodyPr>
          <a:lstStyle/>
          <a:p>
            <a:pPr lvl="0" indent="450215" algn="just"/>
            <a:r>
              <a:rPr lang="ru-RU" sz="3200" b="1" i="1" dirty="0">
                <a:solidFill>
                  <a:prstClr val="black"/>
                </a:solidFill>
                <a:latin typeface="Times New Roman"/>
                <a:ea typeface="Times New Roman"/>
              </a:rPr>
              <a:t>5. Величина селекционного дифференциала.</a:t>
            </a:r>
            <a:r>
              <a:rPr lang="ru-RU" sz="3200" dirty="0">
                <a:solidFill>
                  <a:prstClr val="black"/>
                </a:solidFill>
                <a:latin typeface="Times New Roman"/>
                <a:ea typeface="Times New Roman"/>
              </a:rPr>
              <a:t> Селекционный дифференциал (</a:t>
            </a:r>
            <a:r>
              <a:rPr lang="ru-RU" sz="3200" dirty="0" err="1">
                <a:solidFill>
                  <a:prstClr val="black"/>
                </a:solidFill>
                <a:latin typeface="Times New Roman"/>
                <a:ea typeface="Times New Roman"/>
              </a:rPr>
              <a:t>Sd</a:t>
            </a:r>
            <a:r>
              <a:rPr lang="ru-RU" sz="3200" dirty="0">
                <a:solidFill>
                  <a:prstClr val="black"/>
                </a:solidFill>
                <a:latin typeface="Times New Roman"/>
                <a:ea typeface="Times New Roman"/>
              </a:rPr>
              <a:t>) - разница между продуктивностью животных, включенных в племенное ядро (селекционную группу), и средней продуктивностью по стаду. Чем больше селекционный дифференциал, тем эффективнее отбор</a:t>
            </a:r>
            <a:r>
              <a:rPr lang="ru-RU" sz="3200" dirty="0" smtClean="0">
                <a:solidFill>
                  <a:prstClr val="black"/>
                </a:solidFill>
                <a:latin typeface="Times New Roman"/>
                <a:ea typeface="Times New Roman"/>
              </a:rPr>
              <a:t>.</a:t>
            </a:r>
            <a:endParaRPr lang="ru-RU"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46</a:t>
            </a:fld>
            <a:endParaRPr lang="ru-RU"/>
          </a:p>
        </p:txBody>
      </p:sp>
    </p:spTree>
    <p:extLst>
      <p:ext uri="{BB962C8B-B14F-4D97-AF65-F5344CB8AC3E}">
        <p14:creationId xmlns:p14="http://schemas.microsoft.com/office/powerpoint/2010/main" xmlns="" val="3457754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2951" y="1916832"/>
            <a:ext cx="7920880" cy="1815882"/>
          </a:xfrm>
          <a:prstGeom prst="rect">
            <a:avLst/>
          </a:prstGeom>
        </p:spPr>
        <p:txBody>
          <a:bodyPr wrap="square">
            <a:spAutoFit/>
          </a:bodyPr>
          <a:lstStyle/>
          <a:p>
            <a:pPr lvl="0" indent="450215" algn="just"/>
            <a:r>
              <a:rPr lang="ru-RU" sz="2800" b="1" i="1" dirty="0">
                <a:solidFill>
                  <a:prstClr val="black"/>
                </a:solidFill>
                <a:latin typeface="Times New Roman"/>
                <a:ea typeface="Times New Roman"/>
              </a:rPr>
              <a:t>6. Изменчивость признаков.</a:t>
            </a:r>
            <a:r>
              <a:rPr lang="ru-RU" sz="2800" dirty="0">
                <a:solidFill>
                  <a:prstClr val="black"/>
                </a:solidFill>
                <a:latin typeface="Times New Roman"/>
                <a:ea typeface="Times New Roman"/>
              </a:rPr>
              <a:t> Определяется коэффициентом вариации (</a:t>
            </a:r>
            <a:r>
              <a:rPr lang="ru-RU" sz="2800" dirty="0" smtClean="0">
                <a:solidFill>
                  <a:prstClr val="black"/>
                </a:solidFill>
                <a:latin typeface="Times New Roman"/>
                <a:ea typeface="Times New Roman"/>
              </a:rPr>
              <a:t>С</a:t>
            </a:r>
            <a:r>
              <a:rPr lang="en-US" sz="2800" dirty="0" smtClean="0">
                <a:solidFill>
                  <a:prstClr val="black"/>
                </a:solidFill>
                <a:latin typeface="Times New Roman"/>
                <a:ea typeface="Times New Roman"/>
              </a:rPr>
              <a:t>v</a:t>
            </a:r>
            <a:r>
              <a:rPr lang="ru-RU" sz="2800" dirty="0" smtClean="0">
                <a:solidFill>
                  <a:prstClr val="black"/>
                </a:solidFill>
                <a:latin typeface="Times New Roman"/>
                <a:ea typeface="Times New Roman"/>
              </a:rPr>
              <a:t>).</a:t>
            </a:r>
            <a:r>
              <a:rPr lang="ru-RU" sz="2800" dirty="0">
                <a:solidFill>
                  <a:prstClr val="black"/>
                </a:solidFill>
                <a:latin typeface="Times New Roman"/>
                <a:ea typeface="Times New Roman"/>
              </a:rPr>
              <a:t> Чем выше изменчивость селекционных признаков, тем эффективнее отбор</a:t>
            </a:r>
            <a:r>
              <a:rPr lang="ru-RU" sz="2800" dirty="0" smtClean="0">
                <a:solidFill>
                  <a:prstClr val="black"/>
                </a:solidFill>
                <a:latin typeface="Times New Roman"/>
                <a:ea typeface="Times New Roman"/>
              </a:rPr>
              <a:t>.</a:t>
            </a:r>
            <a:endParaRPr lang="ru-RU" sz="16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47</a:t>
            </a:fld>
            <a:endParaRPr lang="ru-RU"/>
          </a:p>
        </p:txBody>
      </p:sp>
    </p:spTree>
    <p:extLst>
      <p:ext uri="{BB962C8B-B14F-4D97-AF65-F5344CB8AC3E}">
        <p14:creationId xmlns:p14="http://schemas.microsoft.com/office/powerpoint/2010/main" xmlns="" val="403181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1808736"/>
            <a:ext cx="7920880" cy="2677656"/>
          </a:xfrm>
          <a:prstGeom prst="rect">
            <a:avLst/>
          </a:prstGeom>
        </p:spPr>
        <p:txBody>
          <a:bodyPr wrap="square">
            <a:spAutoFit/>
          </a:bodyPr>
          <a:lstStyle/>
          <a:p>
            <a:pPr lvl="0" indent="450215" algn="just"/>
            <a:r>
              <a:rPr lang="ru-RU" sz="2800" b="1" i="1" dirty="0">
                <a:solidFill>
                  <a:prstClr val="black"/>
                </a:solidFill>
                <a:latin typeface="Times New Roman"/>
                <a:ea typeface="Times New Roman"/>
              </a:rPr>
              <a:t>7. Быстрота смены </a:t>
            </a:r>
            <a:r>
              <a:rPr lang="ru-RU" sz="2800" b="1" i="1" dirty="0" smtClean="0">
                <a:solidFill>
                  <a:prstClr val="black"/>
                </a:solidFill>
                <a:latin typeface="Times New Roman"/>
                <a:ea typeface="Times New Roman"/>
              </a:rPr>
              <a:t>поколений</a:t>
            </a:r>
            <a:r>
              <a:rPr lang="en-US" sz="2800" b="1" i="1" dirty="0" smtClean="0">
                <a:solidFill>
                  <a:prstClr val="black"/>
                </a:solidFill>
                <a:latin typeface="Times New Roman"/>
                <a:ea typeface="Times New Roman"/>
              </a:rPr>
              <a:t> </a:t>
            </a:r>
            <a:r>
              <a:rPr lang="ru-RU" sz="2800" b="1" i="1" dirty="0" smtClean="0">
                <a:solidFill>
                  <a:prstClr val="black"/>
                </a:solidFill>
                <a:latin typeface="Times New Roman"/>
                <a:ea typeface="Times New Roman"/>
              </a:rPr>
              <a:t>(</a:t>
            </a:r>
            <a:r>
              <a:rPr lang="ru-RU" sz="2800" b="1" i="1" dirty="0">
                <a:solidFill>
                  <a:prstClr val="black"/>
                </a:solidFill>
                <a:latin typeface="Times New Roman"/>
                <a:ea typeface="Times New Roman"/>
              </a:rPr>
              <a:t>i).</a:t>
            </a:r>
            <a:r>
              <a:rPr lang="ru-RU" sz="2800" dirty="0">
                <a:solidFill>
                  <a:prstClr val="black"/>
                </a:solidFill>
                <a:latin typeface="Times New Roman"/>
                <a:ea typeface="Times New Roman"/>
              </a:rPr>
              <a:t> Средний интервал между поколениями может быть определен как среднее время между рождением родителей и потомства. Чем меньше продолжительность интервала между поколениями, тем эффективнее отбор</a:t>
            </a:r>
            <a:r>
              <a:rPr lang="ru-RU" sz="2800" dirty="0" smtClean="0">
                <a:solidFill>
                  <a:prstClr val="black"/>
                </a:solidFill>
                <a:latin typeface="Times New Roman"/>
                <a:ea typeface="Times New Roman"/>
              </a:rPr>
              <a:t>.</a:t>
            </a:r>
            <a:endParaRPr lang="ru-RU" sz="16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48</a:t>
            </a:fld>
            <a:endParaRPr lang="ru-RU"/>
          </a:p>
        </p:txBody>
      </p:sp>
    </p:spTree>
    <p:extLst>
      <p:ext uri="{BB962C8B-B14F-4D97-AF65-F5344CB8AC3E}">
        <p14:creationId xmlns:p14="http://schemas.microsoft.com/office/powerpoint/2010/main" xmlns="" val="4102732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1443841"/>
            <a:ext cx="7776864" cy="2677656"/>
          </a:xfrm>
          <a:prstGeom prst="rect">
            <a:avLst/>
          </a:prstGeom>
        </p:spPr>
        <p:txBody>
          <a:bodyPr wrap="square">
            <a:spAutoFit/>
          </a:bodyPr>
          <a:lstStyle/>
          <a:p>
            <a:pPr lvl="0" indent="450215" algn="just"/>
            <a:r>
              <a:rPr lang="ru-RU" sz="2400" b="1" i="1" dirty="0">
                <a:solidFill>
                  <a:prstClr val="black"/>
                </a:solidFill>
                <a:latin typeface="Times New Roman"/>
                <a:ea typeface="Times New Roman"/>
              </a:rPr>
              <a:t>8. Корреляция между признаками. </a:t>
            </a:r>
            <a:r>
              <a:rPr lang="ru-RU" sz="2400" dirty="0">
                <a:solidFill>
                  <a:prstClr val="black"/>
                </a:solidFill>
                <a:latin typeface="Times New Roman"/>
                <a:ea typeface="Times New Roman"/>
              </a:rPr>
              <a:t>Определяется величиной коэффициента корреляции </a:t>
            </a:r>
            <a:r>
              <a:rPr lang="ru-RU" sz="2400" dirty="0" smtClean="0">
                <a:solidFill>
                  <a:prstClr val="black"/>
                </a:solidFill>
                <a:latin typeface="Times New Roman"/>
                <a:ea typeface="Times New Roman"/>
              </a:rPr>
              <a:t>(</a:t>
            </a:r>
            <a:r>
              <a:rPr lang="en-US" sz="2400" dirty="0" smtClean="0">
                <a:solidFill>
                  <a:prstClr val="black"/>
                </a:solidFill>
                <a:latin typeface="Times New Roman"/>
                <a:ea typeface="Times New Roman"/>
              </a:rPr>
              <a:t>r</a:t>
            </a:r>
            <a:r>
              <a:rPr lang="ru-RU" sz="2400" dirty="0" smtClean="0">
                <a:solidFill>
                  <a:prstClr val="black"/>
                </a:solidFill>
                <a:latin typeface="Times New Roman"/>
                <a:ea typeface="Times New Roman"/>
              </a:rPr>
              <a:t>).</a:t>
            </a:r>
            <a:r>
              <a:rPr lang="ru-RU" sz="2400" dirty="0">
                <a:solidFill>
                  <a:prstClr val="black"/>
                </a:solidFill>
                <a:latin typeface="Times New Roman"/>
                <a:ea typeface="Times New Roman"/>
              </a:rPr>
              <a:t> Если связь между селекционными признаками положительная, то отбор по одному из признаков будет способствовать увеличению сопряженного с ним признака, если взаимосвязь отрицательная, то с увеличением одного селекционного признака снижается другой</a:t>
            </a:r>
            <a:r>
              <a:rPr lang="ru-RU" sz="2400" dirty="0" smtClean="0">
                <a:solidFill>
                  <a:prstClr val="black"/>
                </a:solidFill>
                <a:latin typeface="Times New Roman"/>
                <a:ea typeface="Times New Roman"/>
              </a:rPr>
              <a:t>.</a:t>
            </a:r>
            <a:endParaRPr lang="ru-RU" sz="14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49</a:t>
            </a:fld>
            <a:endParaRPr lang="ru-RU"/>
          </a:p>
        </p:txBody>
      </p:sp>
    </p:spTree>
    <p:extLst>
      <p:ext uri="{BB962C8B-B14F-4D97-AF65-F5344CB8AC3E}">
        <p14:creationId xmlns:p14="http://schemas.microsoft.com/office/powerpoint/2010/main" xmlns="" val="387998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1196753"/>
            <a:ext cx="7776864" cy="4401205"/>
          </a:xfrm>
          <a:prstGeom prst="rect">
            <a:avLst/>
          </a:prstGeom>
        </p:spPr>
        <p:txBody>
          <a:bodyPr wrap="square">
            <a:spAutoFit/>
          </a:bodyPr>
          <a:lstStyle/>
          <a:p>
            <a:pPr indent="180340" algn="just">
              <a:lnSpc>
                <a:spcPct val="100000"/>
              </a:lnSpc>
              <a:spcAft>
                <a:spcPts val="0"/>
              </a:spcAft>
            </a:pPr>
            <a:r>
              <a:rPr lang="ru-RU" sz="2800" dirty="0" smtClean="0">
                <a:effectLst/>
                <a:latin typeface="Times New Roman"/>
                <a:ea typeface="Times New Roman"/>
              </a:rPr>
              <a:t>Впервые теоретически обосновал учение об отборе Ч. Дарвин (1809–1882), который на основе изучения обширного фактического материала  доказал, что образование новых форм живых организмов, изменение и совершенствование существующих идут благодаря действию  естественного и искусственного отбора. </a:t>
            </a:r>
            <a:endParaRPr lang="ru-RU" sz="1600" dirty="0" smtClean="0">
              <a:effectLst/>
              <a:latin typeface="Arial"/>
              <a:ea typeface="Times New Roman"/>
            </a:endParaRPr>
          </a:p>
          <a:p>
            <a:pPr algn="just"/>
            <a:r>
              <a:rPr lang="ru-RU" sz="2800" b="1" i="1" dirty="0" smtClean="0">
                <a:effectLst/>
                <a:latin typeface="Times New Roman"/>
                <a:ea typeface="Times New Roman"/>
              </a:rPr>
              <a:t>Эволюционная теория Ч. Дарвина</a:t>
            </a:r>
            <a:r>
              <a:rPr lang="ru-RU" sz="2800" dirty="0" smtClean="0">
                <a:effectLst/>
                <a:latin typeface="Times New Roman"/>
                <a:ea typeface="Times New Roman"/>
              </a:rPr>
              <a:t> кроме этого </a:t>
            </a:r>
            <a:r>
              <a:rPr lang="ru-RU" sz="2800" b="1" i="1" dirty="0" smtClean="0">
                <a:effectLst/>
                <a:latin typeface="Times New Roman"/>
                <a:ea typeface="Times New Roman"/>
              </a:rPr>
              <a:t>опирается еще на два явления: изменчивость и наследственность организмов</a:t>
            </a:r>
            <a:endParaRPr lang="ru-RU" sz="28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5</a:t>
            </a:fld>
            <a:endParaRPr lang="ru-RU"/>
          </a:p>
        </p:txBody>
      </p:sp>
    </p:spTree>
    <p:extLst>
      <p:ext uri="{BB962C8B-B14F-4D97-AF65-F5344CB8AC3E}">
        <p14:creationId xmlns:p14="http://schemas.microsoft.com/office/powerpoint/2010/main" xmlns="" val="199819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945" b="60914"/>
          <a:stretch/>
        </p:blipFill>
        <p:spPr bwMode="auto">
          <a:xfrm>
            <a:off x="1043608" y="1268760"/>
            <a:ext cx="7979401" cy="2880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50</a:t>
            </a:fld>
            <a:endParaRPr lang="ru-RU"/>
          </a:p>
        </p:txBody>
      </p:sp>
    </p:spTree>
    <p:extLst>
      <p:ext uri="{BB962C8B-B14F-4D97-AF65-F5344CB8AC3E}">
        <p14:creationId xmlns:p14="http://schemas.microsoft.com/office/powerpoint/2010/main" xmlns="" val="451204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38705" b="31860"/>
          <a:stretch/>
        </p:blipFill>
        <p:spPr bwMode="auto">
          <a:xfrm>
            <a:off x="1331640" y="1412776"/>
            <a:ext cx="7651444" cy="3240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Номер слайда 2"/>
          <p:cNvSpPr>
            <a:spLocks noGrp="1"/>
          </p:cNvSpPr>
          <p:nvPr>
            <p:ph type="sldNum" sz="quarter" idx="12"/>
          </p:nvPr>
        </p:nvSpPr>
        <p:spPr/>
        <p:txBody>
          <a:bodyPr/>
          <a:lstStyle/>
          <a:p>
            <a:fld id="{BFAE65CD-8129-42BD-829A-4CA364A5C893}" type="slidenum">
              <a:rPr lang="ru-RU" smtClean="0"/>
              <a:pPr/>
              <a:t>51</a:t>
            </a:fld>
            <a:endParaRPr lang="ru-RU"/>
          </a:p>
        </p:txBody>
      </p:sp>
    </p:spTree>
    <p:extLst>
      <p:ext uri="{BB962C8B-B14F-4D97-AF65-F5344CB8AC3E}">
        <p14:creationId xmlns:p14="http://schemas.microsoft.com/office/powerpoint/2010/main" xmlns="" val="950770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47245"/>
          <a:stretch/>
        </p:blipFill>
        <p:spPr bwMode="auto">
          <a:xfrm>
            <a:off x="1115616" y="1556793"/>
            <a:ext cx="7915200" cy="35283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52</a:t>
            </a:fld>
            <a:endParaRPr lang="ru-RU"/>
          </a:p>
        </p:txBody>
      </p:sp>
    </p:spTree>
    <p:extLst>
      <p:ext uri="{BB962C8B-B14F-4D97-AF65-F5344CB8AC3E}">
        <p14:creationId xmlns:p14="http://schemas.microsoft.com/office/powerpoint/2010/main" xmlns="" val="2628211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2521059"/>
            <a:ext cx="7992888" cy="707886"/>
          </a:xfrm>
          <a:prstGeom prst="rect">
            <a:avLst/>
          </a:prstGeom>
        </p:spPr>
        <p:txBody>
          <a:bodyPr wrap="square">
            <a:spAutoFit/>
          </a:bodyPr>
          <a:lstStyle/>
          <a:p>
            <a:pPr lvl="0" algn="ctr"/>
            <a:r>
              <a:rPr lang="ru-RU" sz="4000" i="1" dirty="0" smtClean="0">
                <a:solidFill>
                  <a:prstClr val="black"/>
                </a:solidFill>
                <a:latin typeface="Times New Roman"/>
                <a:ea typeface="Times New Roman"/>
              </a:rPr>
              <a:t>5. Прогноз </a:t>
            </a:r>
            <a:r>
              <a:rPr lang="ru-RU" sz="4000" i="1" dirty="0">
                <a:solidFill>
                  <a:prstClr val="black"/>
                </a:solidFill>
                <a:latin typeface="Times New Roman"/>
                <a:ea typeface="Times New Roman"/>
              </a:rPr>
              <a:t>эффективности </a:t>
            </a:r>
            <a:r>
              <a:rPr lang="ru-RU" sz="4000" i="1" dirty="0" smtClean="0">
                <a:solidFill>
                  <a:prstClr val="black"/>
                </a:solidFill>
                <a:latin typeface="Times New Roman"/>
                <a:ea typeface="Times New Roman"/>
              </a:rPr>
              <a:t>отбора</a:t>
            </a:r>
            <a:r>
              <a:rPr lang="ru-RU" sz="4000" dirty="0" smtClean="0">
                <a:solidFill>
                  <a:prstClr val="black"/>
                </a:solidFill>
                <a:latin typeface="Times New Roman"/>
                <a:ea typeface="Times New Roman"/>
              </a:rPr>
              <a:t> </a:t>
            </a:r>
            <a:endParaRPr lang="ru-RU" sz="24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53</a:t>
            </a:fld>
            <a:endParaRPr lang="ru-RU"/>
          </a:p>
        </p:txBody>
      </p:sp>
    </p:spTree>
    <p:extLst>
      <p:ext uri="{BB962C8B-B14F-4D97-AF65-F5344CB8AC3E}">
        <p14:creationId xmlns:p14="http://schemas.microsoft.com/office/powerpoint/2010/main" xmlns="" val="2627772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1698782"/>
            <a:ext cx="7776864" cy="3837269"/>
          </a:xfrm>
          <a:prstGeom prst="rect">
            <a:avLst/>
          </a:prstGeom>
        </p:spPr>
        <p:txBody>
          <a:bodyPr wrap="square">
            <a:spAutoFit/>
          </a:bodyPr>
          <a:lstStyle/>
          <a:p>
            <a:pPr indent="180340" algn="just">
              <a:lnSpc>
                <a:spcPct val="102000"/>
              </a:lnSpc>
              <a:spcAft>
                <a:spcPts val="0"/>
              </a:spcAft>
            </a:pPr>
            <a:r>
              <a:rPr lang="ru-RU" sz="2400" dirty="0">
                <a:latin typeface="Times New Roman"/>
                <a:ea typeface="Times New Roman"/>
              </a:rPr>
              <a:t>В процессе селекционной работы со стадом стремятся устранить (выбраковать) животных, которые не удовлетворяют соответствующим требованиям, и оставить самых лучших для дальнейшего разведения. Процент ежегодной браковки, или процент ввода животных в основное стадо, называется </a:t>
            </a:r>
            <a:r>
              <a:rPr lang="ru-RU" sz="2400" b="1" dirty="0">
                <a:latin typeface="Times New Roman"/>
                <a:ea typeface="Times New Roman"/>
              </a:rPr>
              <a:t>интенсивностью отбора.</a:t>
            </a:r>
            <a:r>
              <a:rPr lang="ru-RU" sz="2400" dirty="0">
                <a:latin typeface="Times New Roman"/>
                <a:ea typeface="Times New Roman"/>
              </a:rPr>
              <a:t> </a:t>
            </a:r>
            <a:endParaRPr lang="ru-RU" sz="1400" dirty="0">
              <a:latin typeface="Times New Roman"/>
              <a:ea typeface="Times New Roman"/>
            </a:endParaRPr>
          </a:p>
          <a:p>
            <a:pPr algn="just"/>
            <a:r>
              <a:rPr lang="ru-RU" sz="2400" dirty="0">
                <a:latin typeface="Times New Roman"/>
                <a:ea typeface="Times New Roman"/>
              </a:rPr>
              <a:t>Например, если из 100% коров стада в селекционную группу включают 80%, а 20% выбраковывают ежегодно, то интенсивность отбора будет равной 0,2. </a:t>
            </a:r>
            <a:endParaRPr lang="ru-RU" sz="24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54</a:t>
            </a:fld>
            <a:endParaRPr lang="ru-RU"/>
          </a:p>
        </p:txBody>
      </p:sp>
    </p:spTree>
    <p:extLst>
      <p:ext uri="{BB962C8B-B14F-4D97-AF65-F5344CB8AC3E}">
        <p14:creationId xmlns:p14="http://schemas.microsoft.com/office/powerpoint/2010/main" xmlns="" val="1691196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1268760"/>
            <a:ext cx="7668941" cy="3994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55</a:t>
            </a:fld>
            <a:endParaRPr lang="ru-RU"/>
          </a:p>
        </p:txBody>
      </p:sp>
    </p:spTree>
    <p:extLst>
      <p:ext uri="{BB962C8B-B14F-4D97-AF65-F5344CB8AC3E}">
        <p14:creationId xmlns:p14="http://schemas.microsoft.com/office/powerpoint/2010/main" xmlns="" val="594350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04963" y="2376488"/>
            <a:ext cx="6829014" cy="2420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56</a:t>
            </a:fld>
            <a:endParaRPr lang="ru-RU"/>
          </a:p>
        </p:txBody>
      </p:sp>
    </p:spTree>
    <p:extLst>
      <p:ext uri="{BB962C8B-B14F-4D97-AF65-F5344CB8AC3E}">
        <p14:creationId xmlns:p14="http://schemas.microsoft.com/office/powerpoint/2010/main" xmlns="" val="1970594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6966" y="1124743"/>
            <a:ext cx="8077034" cy="364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57</a:t>
            </a:fld>
            <a:endParaRPr lang="ru-RU"/>
          </a:p>
        </p:txBody>
      </p:sp>
    </p:spTree>
    <p:extLst>
      <p:ext uri="{BB962C8B-B14F-4D97-AF65-F5344CB8AC3E}">
        <p14:creationId xmlns:p14="http://schemas.microsoft.com/office/powerpoint/2010/main" xmlns="" val="2002213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69813" y="1988840"/>
            <a:ext cx="8208912" cy="2990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58</a:t>
            </a:fld>
            <a:endParaRPr lang="ru-RU"/>
          </a:p>
        </p:txBody>
      </p:sp>
    </p:spTree>
    <p:extLst>
      <p:ext uri="{BB962C8B-B14F-4D97-AF65-F5344CB8AC3E}">
        <p14:creationId xmlns:p14="http://schemas.microsoft.com/office/powerpoint/2010/main" xmlns="" val="2015327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31531" y="2428681"/>
            <a:ext cx="7848872" cy="1323439"/>
          </a:xfrm>
          <a:prstGeom prst="rect">
            <a:avLst/>
          </a:prstGeom>
        </p:spPr>
        <p:txBody>
          <a:bodyPr wrap="square">
            <a:spAutoFit/>
          </a:bodyPr>
          <a:lstStyle/>
          <a:p>
            <a:pPr lvl="0" algn="ctr"/>
            <a:r>
              <a:rPr lang="ru-RU" sz="4000" i="1" dirty="0" smtClean="0">
                <a:solidFill>
                  <a:prstClr val="black"/>
                </a:solidFill>
                <a:latin typeface="Times New Roman"/>
                <a:ea typeface="Times New Roman"/>
              </a:rPr>
              <a:t>6. Организационные  </a:t>
            </a:r>
            <a:r>
              <a:rPr lang="ru-RU" sz="4000" i="1" dirty="0">
                <a:solidFill>
                  <a:prstClr val="black"/>
                </a:solidFill>
                <a:latin typeface="Times New Roman"/>
                <a:ea typeface="Times New Roman"/>
              </a:rPr>
              <a:t>мероприятия по отбору</a:t>
            </a:r>
            <a:endParaRPr lang="ru-RU" sz="2400" dirty="0">
              <a:solidFill>
                <a:prstClr val="black"/>
              </a:solidFill>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59</a:t>
            </a:fld>
            <a:endParaRPr lang="ru-RU"/>
          </a:p>
        </p:txBody>
      </p:sp>
    </p:spTree>
    <p:extLst>
      <p:ext uri="{BB962C8B-B14F-4D97-AF65-F5344CB8AC3E}">
        <p14:creationId xmlns:p14="http://schemas.microsoft.com/office/powerpoint/2010/main" xmlns="" val="269639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xmlns="" val="2938955883"/>
              </p:ext>
            </p:extLst>
          </p:nvPr>
        </p:nvGraphicFramePr>
        <p:xfrm>
          <a:off x="1403648" y="2013243"/>
          <a:ext cx="7416825" cy="3219036"/>
        </p:xfrm>
        <a:graphic>
          <a:graphicData uri="http://schemas.openxmlformats.org/drawingml/2006/table">
            <a:tbl>
              <a:tblPr firstRow="1" firstCol="1" lastRow="1" lastCol="1" bandRow="1" bandCol="1"/>
              <a:tblGrid>
                <a:gridCol w="1799776"/>
                <a:gridCol w="1577287"/>
                <a:gridCol w="4039762"/>
              </a:tblGrid>
              <a:tr h="804759">
                <a:tc>
                  <a:txBody>
                    <a:bodyPr/>
                    <a:lstStyle/>
                    <a:p>
                      <a:pPr algn="ctr">
                        <a:lnSpc>
                          <a:spcPct val="115000"/>
                        </a:lnSpc>
                        <a:spcAft>
                          <a:spcPts val="0"/>
                        </a:spcAft>
                      </a:pPr>
                      <a:r>
                        <a:rPr lang="ru-RU" sz="1400" dirty="0">
                          <a:effectLst/>
                          <a:latin typeface="Times New Roman"/>
                          <a:ea typeface="Times New Roman"/>
                        </a:rPr>
                        <a:t>Виды</a:t>
                      </a:r>
                      <a:endParaRPr lang="ru-RU" sz="1050" dirty="0">
                        <a:effectLst/>
                        <a:latin typeface="Times New Roman"/>
                        <a:ea typeface="Times New Roman"/>
                      </a:endParaRPr>
                    </a:p>
                    <a:p>
                      <a:pPr algn="ctr">
                        <a:lnSpc>
                          <a:spcPct val="115000"/>
                        </a:lnSpc>
                        <a:spcAft>
                          <a:spcPts val="0"/>
                        </a:spcAft>
                      </a:pPr>
                      <a:r>
                        <a:rPr lang="ru-RU" sz="1400" dirty="0">
                          <a:effectLst/>
                          <a:latin typeface="Times New Roman"/>
                          <a:ea typeface="Times New Roman"/>
                        </a:rPr>
                        <a:t>изменчивости</a:t>
                      </a:r>
                      <a:endParaRPr lang="ru-RU" sz="1050" dirty="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6350" algn="ctr">
                        <a:lnSpc>
                          <a:spcPct val="115000"/>
                        </a:lnSpc>
                        <a:spcAft>
                          <a:spcPts val="0"/>
                        </a:spcAft>
                      </a:pPr>
                      <a:r>
                        <a:rPr lang="ru-RU" sz="1400">
                          <a:effectLst/>
                          <a:latin typeface="Times New Roman"/>
                          <a:ea typeface="Times New Roman"/>
                        </a:rPr>
                        <a:t>Наследуется</a:t>
                      </a:r>
                      <a:endParaRPr lang="ru-RU" sz="1050">
                        <a:effectLst/>
                        <a:latin typeface="Times New Roman"/>
                        <a:ea typeface="Times New Roman"/>
                      </a:endParaRPr>
                    </a:p>
                    <a:p>
                      <a:pPr indent="6350" algn="ctr">
                        <a:lnSpc>
                          <a:spcPct val="115000"/>
                        </a:lnSpc>
                        <a:spcAft>
                          <a:spcPts val="0"/>
                        </a:spcAft>
                      </a:pPr>
                      <a:r>
                        <a:rPr lang="ru-RU" sz="1400">
                          <a:effectLst/>
                          <a:latin typeface="Times New Roman"/>
                          <a:ea typeface="Times New Roman"/>
                        </a:rPr>
                        <a:t>ли следующим</a:t>
                      </a:r>
                      <a:endParaRPr lang="ru-RU" sz="1050">
                        <a:effectLst/>
                        <a:latin typeface="Times New Roman"/>
                        <a:ea typeface="Times New Roman"/>
                      </a:endParaRPr>
                    </a:p>
                    <a:p>
                      <a:pPr indent="6350" algn="ctr">
                        <a:lnSpc>
                          <a:spcPct val="115000"/>
                        </a:lnSpc>
                        <a:spcAft>
                          <a:spcPts val="0"/>
                        </a:spcAft>
                      </a:pPr>
                      <a:r>
                        <a:rPr lang="ru-RU" sz="1400">
                          <a:effectLst/>
                          <a:latin typeface="Times New Roman"/>
                          <a:ea typeface="Times New Roman"/>
                        </a:rPr>
                        <a:t>поколением</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8735" algn="ctr">
                        <a:lnSpc>
                          <a:spcPct val="115000"/>
                        </a:lnSpc>
                        <a:spcAft>
                          <a:spcPts val="0"/>
                        </a:spcAft>
                      </a:pPr>
                      <a:r>
                        <a:rPr lang="ru-RU" sz="1400">
                          <a:effectLst/>
                          <a:latin typeface="Times New Roman"/>
                          <a:ea typeface="Times New Roman"/>
                        </a:rPr>
                        <a:t>Значение</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506">
                <a:tc>
                  <a:txBody>
                    <a:bodyPr/>
                    <a:lstStyle/>
                    <a:p>
                      <a:pPr indent="-8890">
                        <a:lnSpc>
                          <a:spcPct val="115000"/>
                        </a:lnSpc>
                        <a:spcAft>
                          <a:spcPts val="0"/>
                        </a:spcAft>
                      </a:pPr>
                      <a:r>
                        <a:rPr lang="ru-RU" sz="1400">
                          <a:effectLst/>
                          <a:latin typeface="Times New Roman"/>
                          <a:ea typeface="Times New Roman"/>
                        </a:rPr>
                        <a:t>  Мутационная</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a:effectLst/>
                          <a:latin typeface="Times New Roman"/>
                          <a:ea typeface="Times New Roman"/>
                        </a:rPr>
                        <a:t>Да</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ru-RU" sz="1400">
                          <a:effectLst/>
                          <a:latin typeface="Times New Roman"/>
                          <a:ea typeface="Times New Roman"/>
                        </a:rPr>
                        <a:t>Изменяя генетический материал, способствует естественному и искусственному отбору</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4759">
                <a:tc>
                  <a:txBody>
                    <a:bodyPr/>
                    <a:lstStyle/>
                    <a:p>
                      <a:pPr indent="-8890">
                        <a:lnSpc>
                          <a:spcPct val="115000"/>
                        </a:lnSpc>
                        <a:spcAft>
                          <a:spcPts val="0"/>
                        </a:spcAft>
                      </a:pPr>
                      <a:r>
                        <a:rPr lang="ru-RU" sz="1400">
                          <a:effectLst/>
                          <a:latin typeface="Times New Roman"/>
                          <a:ea typeface="Times New Roman"/>
                        </a:rPr>
                        <a:t> Комбинативная</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a:effectLst/>
                          <a:latin typeface="Times New Roman"/>
                          <a:ea typeface="Times New Roman"/>
                        </a:rPr>
                        <a:t>Да</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ru-RU" sz="1400">
                          <a:effectLst/>
                          <a:latin typeface="Times New Roman"/>
                          <a:ea typeface="Times New Roman"/>
                        </a:rPr>
                        <a:t>Комбинируя генетический материал, способствует естественному и искусственному отбору</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506">
                <a:tc>
                  <a:txBody>
                    <a:bodyPr/>
                    <a:lstStyle/>
                    <a:p>
                      <a:pPr indent="-8890">
                        <a:lnSpc>
                          <a:spcPct val="115000"/>
                        </a:lnSpc>
                        <a:spcAft>
                          <a:spcPts val="0"/>
                        </a:spcAft>
                      </a:pPr>
                      <a:r>
                        <a:rPr lang="ru-RU" sz="1400">
                          <a:effectLst/>
                          <a:latin typeface="Times New Roman"/>
                          <a:ea typeface="Times New Roman"/>
                        </a:rPr>
                        <a:t> Коррелятивная</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a:effectLst/>
                          <a:latin typeface="Times New Roman"/>
                          <a:ea typeface="Times New Roman"/>
                        </a:rPr>
                        <a:t>Да</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ru-RU" sz="1400">
                          <a:effectLst/>
                          <a:latin typeface="Times New Roman"/>
                          <a:ea typeface="Times New Roman"/>
                        </a:rPr>
                        <a:t>Ограничивает действие комбинативной изменчивости</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506">
                <a:tc>
                  <a:txBody>
                    <a:bodyPr/>
                    <a:lstStyle/>
                    <a:p>
                      <a:pPr indent="-8890">
                        <a:lnSpc>
                          <a:spcPct val="115000"/>
                        </a:lnSpc>
                        <a:spcAft>
                          <a:spcPts val="0"/>
                        </a:spcAft>
                      </a:pPr>
                      <a:r>
                        <a:rPr lang="ru-RU" sz="1400">
                          <a:effectLst/>
                          <a:latin typeface="Times New Roman"/>
                          <a:ea typeface="Times New Roman"/>
                        </a:rPr>
                        <a:t> Модификационная</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400">
                          <a:effectLst/>
                          <a:latin typeface="Times New Roman"/>
                          <a:ea typeface="Times New Roman"/>
                        </a:rPr>
                        <a:t>Нет</a:t>
                      </a:r>
                      <a:endParaRPr lang="ru-RU" sz="105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ru-RU" sz="1400" dirty="0">
                          <a:effectLst/>
                          <a:latin typeface="Times New Roman"/>
                          <a:ea typeface="Times New Roman"/>
                        </a:rPr>
                        <a:t>Обеспечивает приспособление организмов к меняющимся условиям среды</a:t>
                      </a:r>
                      <a:endParaRPr lang="ru-RU" sz="1050" dirty="0">
                        <a:effectLst/>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2195736" y="1724417"/>
            <a:ext cx="6048672"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Т а б л и ц а 1. </a:t>
            </a:r>
            <a:r>
              <a:rPr kumimoji="0" lang="ru-RU"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Виды изменчивости</a:t>
            </a:r>
            <a:endParaRPr kumimoji="0" lang="ru-RU"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Прямоугольник 3"/>
          <p:cNvSpPr/>
          <p:nvPr/>
        </p:nvSpPr>
        <p:spPr>
          <a:xfrm>
            <a:off x="1403648" y="332656"/>
            <a:ext cx="7560840" cy="1200329"/>
          </a:xfrm>
          <a:prstGeom prst="rect">
            <a:avLst/>
          </a:prstGeom>
        </p:spPr>
        <p:txBody>
          <a:bodyPr wrap="square">
            <a:spAutoFit/>
          </a:bodyPr>
          <a:lstStyle/>
          <a:p>
            <a:pPr lvl="0" indent="180975" algn="just" fontAlgn="base">
              <a:spcBef>
                <a:spcPct val="0"/>
              </a:spcBef>
              <a:spcAft>
                <a:spcPct val="0"/>
              </a:spcAft>
            </a:pPr>
            <a:r>
              <a:rPr lang="ru-RU" dirty="0">
                <a:solidFill>
                  <a:prstClr val="black"/>
                </a:solidFill>
                <a:latin typeface="Times New Roman" pitchFamily="18" charset="0"/>
                <a:ea typeface="Times New Roman" pitchFamily="18" charset="0"/>
                <a:cs typeface="Times New Roman" pitchFamily="18" charset="0"/>
              </a:rPr>
              <a:t>Изменчивость, которая возникает при половом размножении путем комбинаций наследственных признаков родителей и при взаимодействии организма со средой, дает материал для отбора. Виды изменчивости и их значение  приведены в табл. 1.</a:t>
            </a:r>
            <a:endParaRPr lang="ru-RU" sz="1050" dirty="0">
              <a:solidFill>
                <a:prstClr val="black"/>
              </a:solidFill>
              <a:latin typeface="Arial" pitchFamily="34" charset="0"/>
              <a:cs typeface="Arial" pitchFamily="34" charset="0"/>
            </a:endParaRPr>
          </a:p>
        </p:txBody>
      </p:sp>
      <p:sp>
        <p:nvSpPr>
          <p:cNvPr id="5" name="Прямоугольник 4"/>
          <p:cNvSpPr/>
          <p:nvPr/>
        </p:nvSpPr>
        <p:spPr>
          <a:xfrm>
            <a:off x="1259632" y="5373216"/>
            <a:ext cx="7560839" cy="646331"/>
          </a:xfrm>
          <a:prstGeom prst="rect">
            <a:avLst/>
          </a:prstGeom>
        </p:spPr>
        <p:txBody>
          <a:bodyPr wrap="square">
            <a:spAutoFit/>
          </a:bodyPr>
          <a:lstStyle/>
          <a:p>
            <a:pPr algn="just"/>
            <a:r>
              <a:rPr lang="ru-RU" dirty="0" smtClean="0">
                <a:effectLst/>
                <a:latin typeface="Times New Roman"/>
                <a:ea typeface="Times New Roman"/>
              </a:rPr>
              <a:t>В силу наследственности многие из вновь возникших уклонений передаются через половые клетки последующим поколениям. </a:t>
            </a:r>
            <a:endParaRPr lang="ru-RU" dirty="0"/>
          </a:p>
        </p:txBody>
      </p:sp>
      <p:sp>
        <p:nvSpPr>
          <p:cNvPr id="6" name="Номер слайда 5"/>
          <p:cNvSpPr>
            <a:spLocks noGrp="1"/>
          </p:cNvSpPr>
          <p:nvPr>
            <p:ph type="sldNum" sz="quarter" idx="12"/>
          </p:nvPr>
        </p:nvSpPr>
        <p:spPr/>
        <p:txBody>
          <a:bodyPr/>
          <a:lstStyle/>
          <a:p>
            <a:fld id="{BFAE65CD-8129-42BD-829A-4CA364A5C893}" type="slidenum">
              <a:rPr lang="ru-RU" smtClean="0"/>
              <a:pPr/>
              <a:t>6</a:t>
            </a:fld>
            <a:endParaRPr lang="ru-RU"/>
          </a:p>
        </p:txBody>
      </p:sp>
    </p:spTree>
    <p:extLst>
      <p:ext uri="{BB962C8B-B14F-4D97-AF65-F5344CB8AC3E}">
        <p14:creationId xmlns:p14="http://schemas.microsoft.com/office/powerpoint/2010/main" xmlns="" val="2298560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9400" y="1268760"/>
            <a:ext cx="7776864" cy="4524315"/>
          </a:xfrm>
          <a:prstGeom prst="rect">
            <a:avLst/>
          </a:prstGeom>
        </p:spPr>
        <p:txBody>
          <a:bodyPr wrap="square">
            <a:spAutoFit/>
          </a:bodyPr>
          <a:lstStyle/>
          <a:p>
            <a:pPr indent="450215" algn="just">
              <a:spcAft>
                <a:spcPts val="0"/>
              </a:spcAft>
            </a:pPr>
            <a:r>
              <a:rPr lang="ru-RU" sz="3200" dirty="0">
                <a:latin typeface="Times New Roman"/>
                <a:ea typeface="Times New Roman"/>
              </a:rPr>
              <a:t> </a:t>
            </a:r>
            <a:endParaRPr lang="ru-RU" dirty="0">
              <a:latin typeface="Times New Roman"/>
              <a:ea typeface="Times New Roman"/>
            </a:endParaRPr>
          </a:p>
          <a:p>
            <a:pPr algn="just"/>
            <a:r>
              <a:rPr lang="ru-RU" sz="3200" dirty="0" smtClean="0">
                <a:latin typeface="Times New Roman"/>
                <a:ea typeface="Times New Roman"/>
              </a:rPr>
              <a:t>Одним </a:t>
            </a:r>
            <a:r>
              <a:rPr lang="ru-RU" sz="3200" dirty="0">
                <a:latin typeface="Times New Roman"/>
                <a:ea typeface="Times New Roman"/>
              </a:rPr>
              <a:t>из важных организационных мероприятий в хозяйствах является ведение </a:t>
            </a:r>
            <a:r>
              <a:rPr lang="ru-RU" sz="3200" b="1" i="1" dirty="0">
                <a:latin typeface="Times New Roman"/>
                <a:ea typeface="Times New Roman"/>
              </a:rPr>
              <a:t>зоотехнического учета.</a:t>
            </a:r>
            <a:r>
              <a:rPr lang="ru-RU" sz="3200" dirty="0">
                <a:latin typeface="Times New Roman"/>
                <a:ea typeface="Times New Roman"/>
              </a:rPr>
              <a:t> Отбор по комплексу признаков и всю племенную работу можно вести лишь при наличии в хозяйстве точной регистрации данных, наиболее полно характеризующих разводимых животных. </a:t>
            </a:r>
            <a:endParaRPr lang="ru-RU" sz="32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60</a:t>
            </a:fld>
            <a:endParaRPr lang="ru-RU"/>
          </a:p>
        </p:txBody>
      </p:sp>
    </p:spTree>
    <p:extLst>
      <p:ext uri="{BB962C8B-B14F-4D97-AF65-F5344CB8AC3E}">
        <p14:creationId xmlns:p14="http://schemas.microsoft.com/office/powerpoint/2010/main" xmlns="" val="254956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908720"/>
            <a:ext cx="7704856" cy="3785652"/>
          </a:xfrm>
          <a:prstGeom prst="rect">
            <a:avLst/>
          </a:prstGeom>
        </p:spPr>
        <p:txBody>
          <a:bodyPr wrap="square">
            <a:spAutoFit/>
          </a:bodyPr>
          <a:lstStyle/>
          <a:p>
            <a:pPr indent="450215" algn="just">
              <a:spcAft>
                <a:spcPts val="1500"/>
              </a:spcAft>
            </a:pPr>
            <a:r>
              <a:rPr lang="ru-RU" sz="2400" dirty="0">
                <a:latin typeface="Times New Roman"/>
                <a:ea typeface="Times New Roman"/>
              </a:rPr>
              <a:t>Записи зоотехнического учета должны обеспечить регистрацию: случки или осеменения матки с указанием производителя и происхождения каждого родившегося животного; показателей индивидуального развития; сведений об экстерьерной оценке; данных о разносторонних признаках продуктивности, о свойствах молокоотдачи у коров, об условиях кормления и расходе кормов в разные периоды содержания животных, их воспроизводительной способности, количестве потомства и т. д</a:t>
            </a:r>
            <a:r>
              <a:rPr lang="ru-RU" sz="2400" dirty="0" smtClean="0">
                <a:latin typeface="Times New Roman"/>
                <a:ea typeface="Times New Roman"/>
              </a:rPr>
              <a:t>.</a:t>
            </a:r>
            <a:endParaRPr lang="ru-RU" sz="20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61</a:t>
            </a:fld>
            <a:endParaRPr lang="ru-RU"/>
          </a:p>
        </p:txBody>
      </p:sp>
    </p:spTree>
    <p:extLst>
      <p:ext uri="{BB962C8B-B14F-4D97-AF65-F5344CB8AC3E}">
        <p14:creationId xmlns:p14="http://schemas.microsoft.com/office/powerpoint/2010/main" xmlns="" val="1936114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836712"/>
            <a:ext cx="7560840" cy="4832092"/>
          </a:xfrm>
          <a:prstGeom prst="rect">
            <a:avLst/>
          </a:prstGeom>
        </p:spPr>
        <p:txBody>
          <a:bodyPr wrap="square">
            <a:spAutoFit/>
          </a:bodyPr>
          <a:lstStyle/>
          <a:p>
            <a:pPr indent="450215" algn="just">
              <a:spcAft>
                <a:spcPts val="1500"/>
              </a:spcAft>
            </a:pPr>
            <a:r>
              <a:rPr lang="ru-RU" sz="2800" dirty="0">
                <a:latin typeface="Times New Roman"/>
                <a:ea typeface="Times New Roman"/>
              </a:rPr>
              <a:t>Формы первичного учета. К ним относят журнал случек (осеменений), запусков и отелов; журнал выращивания молодняка; первичный учет показателей продуктивности; журнал оценки по экстерьеру и конституции, ежемесячного определения содержания жира и белка в молоке каждой коровы, показателей свойств молокоотдачи; журналы периодического взвешивания животных и показателей промеров статей; журнал кормления животных</a:t>
            </a:r>
            <a:r>
              <a:rPr lang="ru-RU" sz="2800" dirty="0" smtClean="0">
                <a:latin typeface="Times New Roman"/>
                <a:ea typeface="Times New Roman"/>
              </a:rPr>
              <a:t>.</a:t>
            </a:r>
            <a:endParaRPr lang="ru-RU" sz="24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62</a:t>
            </a:fld>
            <a:endParaRPr lang="ru-RU"/>
          </a:p>
        </p:txBody>
      </p:sp>
    </p:spTree>
    <p:extLst>
      <p:ext uri="{BB962C8B-B14F-4D97-AF65-F5344CB8AC3E}">
        <p14:creationId xmlns:p14="http://schemas.microsoft.com/office/powerpoint/2010/main" xmlns="" val="3516994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IMG_679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63</a:t>
            </a:fld>
            <a:endParaRPr lang="ru-RU">
              <a:solidFill>
                <a:srgbClr val="000000"/>
              </a:solidFill>
            </a:endParaRPr>
          </a:p>
        </p:txBody>
      </p:sp>
    </p:spTree>
    <p:extLst>
      <p:ext uri="{BB962C8B-B14F-4D97-AF65-F5344CB8AC3E}">
        <p14:creationId xmlns:p14="http://schemas.microsoft.com/office/powerpoint/2010/main" xmlns="" val="42144473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IMAG0029"/>
          <p:cNvPicPr>
            <a:picLocks noChangeAspect="1" noChangeArrowheads="1"/>
          </p:cNvPicPr>
          <p:nvPr/>
        </p:nvPicPr>
        <p:blipFill>
          <a:blip r:embed="rId2" cstate="print"/>
          <a:srcRect/>
          <a:stretch>
            <a:fillRect/>
          </a:stretch>
        </p:blipFill>
        <p:spPr bwMode="auto">
          <a:xfrm>
            <a:off x="179388" y="1557338"/>
            <a:ext cx="8785225" cy="4824412"/>
          </a:xfrm>
          <a:prstGeom prst="rect">
            <a:avLst/>
          </a:prstGeom>
          <a:noFill/>
          <a:ln w="9525">
            <a:noFill/>
            <a:miter lim="800000"/>
            <a:headEnd/>
            <a:tailEnd/>
          </a:ln>
        </p:spPr>
      </p:pic>
      <p:sp>
        <p:nvSpPr>
          <p:cNvPr id="33795" name="Rectangle 5"/>
          <p:cNvSpPr>
            <a:spLocks noChangeArrowheads="1"/>
          </p:cNvSpPr>
          <p:nvPr/>
        </p:nvSpPr>
        <p:spPr bwMode="auto">
          <a:xfrm>
            <a:off x="323850" y="620713"/>
            <a:ext cx="8640763" cy="519112"/>
          </a:xfrm>
          <a:prstGeom prst="rect">
            <a:avLst/>
          </a:prstGeom>
          <a:noFill/>
          <a:ln w="9525">
            <a:noFill/>
            <a:miter lim="800000"/>
            <a:headEnd/>
            <a:tailEnd/>
          </a:ln>
          <a:effectLst/>
        </p:spPr>
        <p:txBody>
          <a:bodyPr>
            <a:spAutoFit/>
          </a:bodyPr>
          <a:lstStyle/>
          <a:p>
            <a:pPr algn="ctr" fontAlgn="base">
              <a:spcBef>
                <a:spcPct val="0"/>
              </a:spcBef>
              <a:spcAft>
                <a:spcPct val="0"/>
              </a:spcAft>
            </a:pPr>
            <a:r>
              <a:rPr lang="ru-RU" sz="2800" b="1">
                <a:solidFill>
                  <a:srgbClr val="000099"/>
                </a:solidFill>
              </a:rPr>
              <a:t>Пример правильного расположения бирки</a:t>
            </a:r>
          </a:p>
        </p:txBody>
      </p:sp>
      <p:sp>
        <p:nvSpPr>
          <p:cNvPr id="2" name="Номер слайда 1"/>
          <p:cNvSpPr>
            <a:spLocks noGrp="1"/>
          </p:cNvSpPr>
          <p:nvPr>
            <p:ph type="sldNum" sz="quarter" idx="12"/>
          </p:nvPr>
        </p:nvSpPr>
        <p:spPr/>
        <p:txBody>
          <a:bodyPr/>
          <a:lstStyle/>
          <a:p>
            <a:pPr>
              <a:defRPr/>
            </a:pPr>
            <a:fld id="{2B095CFC-FD31-4261-B2E7-9458AE8A6CB8}" type="slidenum">
              <a:rPr lang="ru-RU" smtClean="0">
                <a:solidFill>
                  <a:srgbClr val="000000"/>
                </a:solidFill>
              </a:rPr>
              <a:pPr>
                <a:defRPr/>
              </a:pPr>
              <a:t>64</a:t>
            </a:fld>
            <a:endParaRPr lang="ru-RU">
              <a:solidFill>
                <a:srgbClr val="000000"/>
              </a:solidFill>
            </a:endParaRPr>
          </a:p>
        </p:txBody>
      </p:sp>
    </p:spTree>
    <p:extLst>
      <p:ext uri="{BB962C8B-B14F-4D97-AF65-F5344CB8AC3E}">
        <p14:creationId xmlns:p14="http://schemas.microsoft.com/office/powerpoint/2010/main" xmlns="" val="4193670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Слайд1"/>
          <p:cNvPicPr>
            <a:picLocks noChangeAspect="1" noChangeArrowheads="1"/>
          </p:cNvPicPr>
          <p:nvPr/>
        </p:nvPicPr>
        <p:blipFill>
          <a:blip r:embed="rId2" cstate="print"/>
          <a:srcRect t="38594" b="38576"/>
          <a:stretch>
            <a:fillRect/>
          </a:stretch>
        </p:blipFill>
        <p:spPr bwMode="auto">
          <a:xfrm>
            <a:off x="142875" y="908050"/>
            <a:ext cx="9001125" cy="2740025"/>
          </a:xfrm>
          <a:prstGeom prst="rect">
            <a:avLst/>
          </a:prstGeom>
          <a:noFill/>
          <a:ln w="9525">
            <a:noFill/>
            <a:miter lim="800000"/>
            <a:headEnd/>
            <a:tailEnd/>
          </a:ln>
        </p:spPr>
      </p:pic>
      <p:sp>
        <p:nvSpPr>
          <p:cNvPr id="34819" name="Text Box 6"/>
          <p:cNvSpPr txBox="1">
            <a:spLocks noChangeArrowheads="1"/>
          </p:cNvSpPr>
          <p:nvPr/>
        </p:nvSpPr>
        <p:spPr bwMode="auto">
          <a:xfrm>
            <a:off x="539750" y="4097338"/>
            <a:ext cx="7848600" cy="1800225"/>
          </a:xfrm>
          <a:prstGeom prst="rect">
            <a:avLst/>
          </a:prstGeom>
          <a:noFill/>
          <a:ln w="9525">
            <a:noFill/>
            <a:miter lim="800000"/>
            <a:headEnd/>
            <a:tailEnd/>
          </a:ln>
          <a:effectLst/>
        </p:spPr>
        <p:txBody>
          <a:bodyPr>
            <a:spAutoFit/>
          </a:bodyPr>
          <a:lstStyle/>
          <a:p>
            <a:pPr fontAlgn="base">
              <a:spcBef>
                <a:spcPct val="0"/>
              </a:spcBef>
              <a:spcAft>
                <a:spcPct val="0"/>
              </a:spcAft>
            </a:pPr>
            <a:r>
              <a:rPr lang="ru-RU" sz="2800">
                <a:solidFill>
                  <a:srgbClr val="000000"/>
                </a:solidFill>
                <a:latin typeface="Times New Roman" pitchFamily="18" charset="0"/>
              </a:rPr>
              <a:t>Порядок нумерации животных распределяется по хозяйствам централизованно Государственным учреждением «Центр информационных систем в животноводстве»</a:t>
            </a:r>
          </a:p>
        </p:txBody>
      </p:sp>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65</a:t>
            </a:fld>
            <a:endParaRPr lang="ru-RU">
              <a:solidFill>
                <a:srgbClr val="000000"/>
              </a:solidFill>
            </a:endParaRPr>
          </a:p>
        </p:txBody>
      </p:sp>
    </p:spTree>
    <p:extLst>
      <p:ext uri="{BB962C8B-B14F-4D97-AF65-F5344CB8AC3E}">
        <p14:creationId xmlns:p14="http://schemas.microsoft.com/office/powerpoint/2010/main" xmlns="" val="409255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Слайд1"/>
          <p:cNvPicPr>
            <a:picLocks noChangeAspect="1" noChangeArrowheads="1"/>
          </p:cNvPicPr>
          <p:nvPr/>
        </p:nvPicPr>
        <p:blipFill>
          <a:blip r:embed="rId2" cstate="print"/>
          <a:srcRect l="52524" t="76389" b="7066"/>
          <a:stretch>
            <a:fillRect/>
          </a:stretch>
        </p:blipFill>
        <p:spPr bwMode="auto">
          <a:xfrm>
            <a:off x="323850" y="1052513"/>
            <a:ext cx="8496300" cy="4392612"/>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66</a:t>
            </a:fld>
            <a:endParaRPr lang="ru-RU">
              <a:solidFill>
                <a:srgbClr val="000000"/>
              </a:solidFill>
            </a:endParaRPr>
          </a:p>
        </p:txBody>
      </p:sp>
    </p:spTree>
    <p:extLst>
      <p:ext uri="{BB962C8B-B14F-4D97-AF65-F5344CB8AC3E}">
        <p14:creationId xmlns:p14="http://schemas.microsoft.com/office/powerpoint/2010/main" xmlns="" val="24534162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6867" name="Рисунок 4"/>
          <p:cNvPicPr>
            <a:picLocks noChangeAspect="1"/>
          </p:cNvPicPr>
          <p:nvPr/>
        </p:nvPicPr>
        <p:blipFill>
          <a:blip r:embed="rId2" cstate="print"/>
          <a:srcRect l="5708" t="14246" r="4559" b="3548"/>
          <a:stretch>
            <a:fillRect/>
          </a:stretch>
        </p:blipFill>
        <p:spPr bwMode="auto">
          <a:xfrm>
            <a:off x="0" y="500042"/>
            <a:ext cx="9144000" cy="5143536"/>
          </a:xfrm>
          <a:prstGeom prst="rect">
            <a:avLst/>
          </a:prstGeom>
          <a:noFill/>
          <a:ln w="9525">
            <a:noFill/>
            <a:miter lim="800000"/>
            <a:headEnd/>
            <a:tailEnd/>
          </a:ln>
        </p:spPr>
      </p:pic>
      <p:sp>
        <p:nvSpPr>
          <p:cNvPr id="36866" name="Прямоугольник 3"/>
          <p:cNvSpPr>
            <a:spLocks noChangeArrowheads="1"/>
          </p:cNvSpPr>
          <p:nvPr/>
        </p:nvSpPr>
        <p:spPr bwMode="auto">
          <a:xfrm>
            <a:off x="0" y="500042"/>
            <a:ext cx="3357554" cy="6001643"/>
          </a:xfrm>
          <a:prstGeom prst="rect">
            <a:avLst/>
          </a:prstGeom>
          <a:solidFill>
            <a:schemeClr val="accent6">
              <a:lumMod val="20000"/>
              <a:lumOff val="80000"/>
            </a:schemeClr>
          </a:solidFill>
          <a:ln w="9525">
            <a:noFill/>
            <a:miter lim="800000"/>
            <a:headEnd/>
            <a:tailEnd/>
          </a:ln>
        </p:spPr>
        <p:txBody>
          <a:bodyPr wrap="square">
            <a:spAutoFit/>
          </a:bodyPr>
          <a:lstStyle/>
          <a:p>
            <a:pPr fontAlgn="base">
              <a:spcBef>
                <a:spcPct val="0"/>
              </a:spcBef>
              <a:spcAft>
                <a:spcPct val="0"/>
              </a:spcAft>
            </a:pPr>
            <a:r>
              <a:rPr lang="ru-RU" sz="1200" b="1" dirty="0" smtClean="0">
                <a:solidFill>
                  <a:srgbClr val="000000"/>
                </a:solidFill>
              </a:rPr>
              <a:t>Идентификация </a:t>
            </a:r>
            <a:r>
              <a:rPr lang="ru-RU" sz="1200" b="1" dirty="0">
                <a:solidFill>
                  <a:srgbClr val="000000"/>
                </a:solidFill>
              </a:rPr>
              <a:t>животных с </a:t>
            </a:r>
            <a:r>
              <a:rPr lang="ru-RU" sz="1200" b="1" dirty="0" smtClean="0">
                <a:solidFill>
                  <a:srgbClr val="000000"/>
                </a:solidFill>
              </a:rPr>
              <a:t> одновременным отбором  ткани</a:t>
            </a:r>
            <a:endParaRPr lang="ru-RU" sz="1200" b="1" dirty="0">
              <a:solidFill>
                <a:srgbClr val="000000"/>
              </a:solidFill>
            </a:endParaRPr>
          </a:p>
          <a:p>
            <a:pPr fontAlgn="base">
              <a:spcBef>
                <a:spcPct val="0"/>
              </a:spcBef>
              <a:spcAft>
                <a:spcPct val="0"/>
              </a:spcAft>
              <a:buFont typeface="Arial" pitchFamily="34" charset="0"/>
              <a:buChar char="•"/>
            </a:pPr>
            <a:r>
              <a:rPr lang="ru-RU" sz="1200" dirty="0">
                <a:solidFill>
                  <a:srgbClr val="000000"/>
                </a:solidFill>
              </a:rPr>
              <a:t> Установленная система</a:t>
            </a:r>
          </a:p>
          <a:p>
            <a:pPr fontAlgn="base">
              <a:spcBef>
                <a:spcPct val="0"/>
              </a:spcBef>
              <a:spcAft>
                <a:spcPct val="0"/>
              </a:spcAft>
              <a:buFont typeface="Arial" pitchFamily="34" charset="0"/>
              <a:buChar char="•"/>
            </a:pPr>
            <a:r>
              <a:rPr lang="ru-RU" sz="1200" dirty="0">
                <a:solidFill>
                  <a:srgbClr val="000000"/>
                </a:solidFill>
              </a:rPr>
              <a:t> Генетический </a:t>
            </a:r>
            <a:r>
              <a:rPr lang="ru-RU" sz="1200" dirty="0" smtClean="0">
                <a:solidFill>
                  <a:srgbClr val="000000"/>
                </a:solidFill>
              </a:rPr>
              <a:t>тест, </a:t>
            </a:r>
            <a:r>
              <a:rPr lang="ru-RU" sz="1200" dirty="0" err="1" smtClean="0">
                <a:solidFill>
                  <a:srgbClr val="000000"/>
                </a:solidFill>
              </a:rPr>
              <a:t>генотипирование</a:t>
            </a:r>
            <a:r>
              <a:rPr lang="ru-RU" sz="1200" dirty="0" smtClean="0">
                <a:solidFill>
                  <a:srgbClr val="000000"/>
                </a:solidFill>
              </a:rPr>
              <a:t>, </a:t>
            </a:r>
            <a:r>
              <a:rPr lang="ru-RU" sz="1200" dirty="0">
                <a:solidFill>
                  <a:srgbClr val="000000"/>
                </a:solidFill>
              </a:rPr>
              <a:t>диагностика </a:t>
            </a:r>
            <a:r>
              <a:rPr lang="ru-RU" sz="1200" dirty="0" smtClean="0">
                <a:solidFill>
                  <a:srgbClr val="000000"/>
                </a:solidFill>
              </a:rPr>
              <a:t>болезней</a:t>
            </a:r>
            <a:endParaRPr lang="ru-RU" sz="1200" dirty="0">
              <a:solidFill>
                <a:srgbClr val="000000"/>
              </a:solidFill>
            </a:endParaRPr>
          </a:p>
          <a:p>
            <a:pPr fontAlgn="base">
              <a:spcBef>
                <a:spcPct val="0"/>
              </a:spcBef>
              <a:spcAft>
                <a:spcPct val="0"/>
              </a:spcAft>
              <a:buFont typeface="Arial" pitchFamily="34" charset="0"/>
              <a:buChar char="•"/>
            </a:pPr>
            <a:r>
              <a:rPr lang="ru-RU" sz="1200" dirty="0">
                <a:solidFill>
                  <a:srgbClr val="000000"/>
                </a:solidFill>
              </a:rPr>
              <a:t> </a:t>
            </a:r>
            <a:r>
              <a:rPr lang="ru-RU" sz="1200" dirty="0" smtClean="0">
                <a:solidFill>
                  <a:srgbClr val="000000"/>
                </a:solidFill>
              </a:rPr>
              <a:t>Не требуется никакого охлаждения образца.</a:t>
            </a:r>
            <a:endParaRPr lang="ru-RU" sz="1200" dirty="0">
              <a:solidFill>
                <a:srgbClr val="000000"/>
              </a:solidFill>
            </a:endParaRPr>
          </a:p>
          <a:p>
            <a:pPr fontAlgn="base">
              <a:spcBef>
                <a:spcPct val="0"/>
              </a:spcBef>
              <a:spcAft>
                <a:spcPct val="0"/>
              </a:spcAft>
              <a:buFont typeface="Arial" pitchFamily="34" charset="0"/>
              <a:buChar char="•"/>
            </a:pPr>
            <a:r>
              <a:rPr lang="ru-RU" sz="1200" dirty="0">
                <a:solidFill>
                  <a:srgbClr val="000000"/>
                </a:solidFill>
              </a:rPr>
              <a:t> Лабораторная технология с автоматизированным обнаружением каждого образца и открытием типового контейнера</a:t>
            </a:r>
          </a:p>
          <a:p>
            <a:pPr fontAlgn="base">
              <a:spcBef>
                <a:spcPct val="0"/>
              </a:spcBef>
              <a:spcAft>
                <a:spcPct val="0"/>
              </a:spcAft>
              <a:buFont typeface="Arial" pitchFamily="34" charset="0"/>
              <a:buChar char="•"/>
            </a:pPr>
            <a:r>
              <a:rPr lang="ru-RU" sz="1200" dirty="0">
                <a:solidFill>
                  <a:srgbClr val="000000"/>
                </a:solidFill>
              </a:rPr>
              <a:t> Типовой контейнер с </a:t>
            </a:r>
            <a:r>
              <a:rPr lang="ru-RU" sz="1200" dirty="0" smtClean="0">
                <a:solidFill>
                  <a:srgbClr val="000000"/>
                </a:solidFill>
              </a:rPr>
              <a:t>2</a:t>
            </a:r>
            <a:r>
              <a:rPr lang="de-DE" sz="1200" dirty="0" smtClean="0">
                <a:solidFill>
                  <a:srgbClr val="000000"/>
                </a:solidFill>
              </a:rPr>
              <a:t>D</a:t>
            </a:r>
            <a:r>
              <a:rPr lang="ru-RU" sz="1200" dirty="0" smtClean="0">
                <a:solidFill>
                  <a:srgbClr val="000000"/>
                </a:solidFill>
              </a:rPr>
              <a:t> </a:t>
            </a:r>
            <a:r>
              <a:rPr lang="ru-RU" sz="1200" dirty="0">
                <a:solidFill>
                  <a:srgbClr val="000000"/>
                </a:solidFill>
              </a:rPr>
              <a:t>штриховым кодом</a:t>
            </a:r>
          </a:p>
          <a:p>
            <a:pPr fontAlgn="base">
              <a:spcBef>
                <a:spcPct val="0"/>
              </a:spcBef>
              <a:spcAft>
                <a:spcPct val="0"/>
              </a:spcAft>
              <a:buFont typeface="Arial" pitchFamily="34" charset="0"/>
              <a:buChar char="•"/>
            </a:pPr>
            <a:r>
              <a:rPr lang="ru-RU" sz="1200" dirty="0">
                <a:solidFill>
                  <a:srgbClr val="000000"/>
                </a:solidFill>
              </a:rPr>
              <a:t> Контейнер, простой или прозрачный  </a:t>
            </a:r>
          </a:p>
          <a:p>
            <a:pPr fontAlgn="base">
              <a:spcBef>
                <a:spcPct val="0"/>
              </a:spcBef>
              <a:spcAft>
                <a:spcPct val="0"/>
              </a:spcAft>
              <a:buFont typeface="Arial" pitchFamily="34" charset="0"/>
              <a:buChar char="•"/>
            </a:pPr>
            <a:r>
              <a:rPr lang="ru-RU" sz="1200" dirty="0" smtClean="0">
                <a:solidFill>
                  <a:srgbClr val="000000"/>
                </a:solidFill>
              </a:rPr>
              <a:t>Совместимый </a:t>
            </a:r>
            <a:r>
              <a:rPr lang="ru-RU" sz="1200" dirty="0">
                <a:solidFill>
                  <a:srgbClr val="000000"/>
                </a:solidFill>
              </a:rPr>
              <a:t>для стандартных 96 форматов</a:t>
            </a:r>
          </a:p>
          <a:p>
            <a:pPr fontAlgn="base">
              <a:spcBef>
                <a:spcPct val="0"/>
              </a:spcBef>
              <a:spcAft>
                <a:spcPct val="0"/>
              </a:spcAft>
            </a:pPr>
            <a:endParaRPr lang="de-DE" sz="1200" dirty="0" smtClean="0">
              <a:solidFill>
                <a:srgbClr val="000000"/>
              </a:solidFill>
            </a:endParaRPr>
          </a:p>
          <a:p>
            <a:pPr fontAlgn="base">
              <a:spcBef>
                <a:spcPct val="0"/>
              </a:spcBef>
              <a:spcAft>
                <a:spcPct val="0"/>
              </a:spcAft>
            </a:pPr>
            <a:r>
              <a:rPr lang="en-US" sz="1200" b="1" dirty="0" smtClean="0">
                <a:solidFill>
                  <a:srgbClr val="000000"/>
                </a:solidFill>
              </a:rPr>
              <a:t>LABTAG BOSS</a:t>
            </a:r>
            <a:endParaRPr lang="en-US" sz="1200" b="1" dirty="0">
              <a:solidFill>
                <a:srgbClr val="000000"/>
              </a:solidFill>
            </a:endParaRPr>
          </a:p>
          <a:p>
            <a:pPr fontAlgn="base">
              <a:spcBef>
                <a:spcPct val="0"/>
              </a:spcBef>
              <a:spcAft>
                <a:spcPct val="0"/>
              </a:spcAft>
            </a:pPr>
            <a:r>
              <a:rPr lang="ru-RU" sz="1200" dirty="0">
                <a:solidFill>
                  <a:srgbClr val="000000"/>
                </a:solidFill>
              </a:rPr>
              <a:t> Мужская </a:t>
            </a:r>
            <a:r>
              <a:rPr lang="ru-RU" sz="1200" dirty="0" smtClean="0">
                <a:solidFill>
                  <a:srgbClr val="000000"/>
                </a:solidFill>
              </a:rPr>
              <a:t>бирка </a:t>
            </a:r>
            <a:r>
              <a:rPr lang="ru-RU" sz="1200" dirty="0">
                <a:solidFill>
                  <a:srgbClr val="000000"/>
                </a:solidFill>
              </a:rPr>
              <a:t>56 </a:t>
            </a:r>
            <a:r>
              <a:rPr lang="ru-RU" sz="1200" dirty="0" err="1">
                <a:solidFill>
                  <a:srgbClr val="000000"/>
                </a:solidFill>
              </a:rPr>
              <a:t>x</a:t>
            </a:r>
            <a:r>
              <a:rPr lang="ru-RU" sz="1200" dirty="0">
                <a:solidFill>
                  <a:srgbClr val="000000"/>
                </a:solidFill>
              </a:rPr>
              <a:t> 59 мм, 56 </a:t>
            </a:r>
            <a:r>
              <a:rPr lang="ru-RU" sz="1200" dirty="0" err="1">
                <a:solidFill>
                  <a:srgbClr val="000000"/>
                </a:solidFill>
              </a:rPr>
              <a:t>x</a:t>
            </a:r>
            <a:r>
              <a:rPr lang="ru-RU" sz="1200" dirty="0">
                <a:solidFill>
                  <a:srgbClr val="000000"/>
                </a:solidFill>
              </a:rPr>
              <a:t> 78 мм</a:t>
            </a:r>
          </a:p>
          <a:p>
            <a:pPr fontAlgn="base">
              <a:spcBef>
                <a:spcPct val="0"/>
              </a:spcBef>
              <a:spcAft>
                <a:spcPct val="0"/>
              </a:spcAft>
            </a:pPr>
            <a:r>
              <a:rPr lang="ru-RU" sz="1200" dirty="0">
                <a:solidFill>
                  <a:srgbClr val="000000"/>
                </a:solidFill>
              </a:rPr>
              <a:t> Женская </a:t>
            </a:r>
            <a:r>
              <a:rPr lang="ru-RU" sz="1200" dirty="0" smtClean="0">
                <a:solidFill>
                  <a:srgbClr val="000000"/>
                </a:solidFill>
              </a:rPr>
              <a:t>бирка 56 </a:t>
            </a:r>
            <a:r>
              <a:rPr lang="ru-RU" sz="1200" dirty="0" err="1">
                <a:solidFill>
                  <a:srgbClr val="000000"/>
                </a:solidFill>
              </a:rPr>
              <a:t>x</a:t>
            </a:r>
            <a:r>
              <a:rPr lang="ru-RU" sz="1200" dirty="0">
                <a:solidFill>
                  <a:srgbClr val="000000"/>
                </a:solidFill>
              </a:rPr>
              <a:t> 78 мм</a:t>
            </a:r>
          </a:p>
          <a:p>
            <a:pPr fontAlgn="base">
              <a:spcBef>
                <a:spcPct val="0"/>
              </a:spcBef>
              <a:spcAft>
                <a:spcPct val="0"/>
              </a:spcAft>
            </a:pPr>
            <a:r>
              <a:rPr lang="ru-RU" sz="1200" dirty="0">
                <a:solidFill>
                  <a:srgbClr val="000000"/>
                </a:solidFill>
              </a:rPr>
              <a:t> </a:t>
            </a:r>
            <a:r>
              <a:rPr lang="ru-RU" sz="1200" dirty="0" smtClean="0">
                <a:solidFill>
                  <a:srgbClr val="000000"/>
                </a:solidFill>
              </a:rPr>
              <a:t>Зеленая крышка печати</a:t>
            </a:r>
            <a:endParaRPr lang="ru-RU" sz="1200" dirty="0">
              <a:solidFill>
                <a:srgbClr val="000000"/>
              </a:solidFill>
            </a:endParaRPr>
          </a:p>
          <a:p>
            <a:pPr fontAlgn="base">
              <a:spcBef>
                <a:spcPct val="0"/>
              </a:spcBef>
              <a:spcAft>
                <a:spcPct val="0"/>
              </a:spcAft>
            </a:pPr>
            <a:r>
              <a:rPr lang="ru-RU" sz="1200" dirty="0">
                <a:solidFill>
                  <a:srgbClr val="000000"/>
                </a:solidFill>
              </a:rPr>
              <a:t> С одним типовым контейнером или двумя типовыми контейнерами</a:t>
            </a:r>
          </a:p>
          <a:p>
            <a:pPr fontAlgn="base">
              <a:spcBef>
                <a:spcPct val="0"/>
              </a:spcBef>
              <a:spcAft>
                <a:spcPct val="0"/>
              </a:spcAft>
            </a:pPr>
            <a:r>
              <a:rPr lang="ru-RU" sz="1200" dirty="0">
                <a:solidFill>
                  <a:srgbClr val="000000"/>
                </a:solidFill>
              </a:rPr>
              <a:t> Трудно </a:t>
            </a:r>
            <a:r>
              <a:rPr lang="ru-RU" sz="1200" dirty="0" err="1" smtClean="0">
                <a:solidFill>
                  <a:srgbClr val="000000"/>
                </a:solidFill>
              </a:rPr>
              <a:t>деформируетсяи</a:t>
            </a:r>
            <a:r>
              <a:rPr lang="ru-RU" sz="1200" dirty="0" smtClean="0">
                <a:solidFill>
                  <a:srgbClr val="000000"/>
                </a:solidFill>
              </a:rPr>
              <a:t> </a:t>
            </a:r>
            <a:r>
              <a:rPr lang="ru-RU" sz="1200" dirty="0">
                <a:solidFill>
                  <a:srgbClr val="000000"/>
                </a:solidFill>
              </a:rPr>
              <a:t>сохраняя кольцо для гладких сокращений и самого высокого сопротивления отступления</a:t>
            </a:r>
          </a:p>
          <a:p>
            <a:pPr fontAlgn="base">
              <a:spcBef>
                <a:spcPct val="0"/>
              </a:spcBef>
              <a:spcAft>
                <a:spcPct val="0"/>
              </a:spcAft>
            </a:pPr>
            <a:r>
              <a:rPr lang="ru-RU" sz="1200" dirty="0">
                <a:solidFill>
                  <a:srgbClr val="000000"/>
                </a:solidFill>
              </a:rPr>
              <a:t> 1 набор с 2 парами</a:t>
            </a:r>
          </a:p>
          <a:p>
            <a:pPr fontAlgn="base">
              <a:spcBef>
                <a:spcPct val="0"/>
              </a:spcBef>
              <a:spcAft>
                <a:spcPct val="0"/>
              </a:spcAft>
            </a:pPr>
            <a:r>
              <a:rPr lang="ru-RU" sz="1200" dirty="0">
                <a:solidFill>
                  <a:srgbClr val="000000"/>
                </a:solidFill>
              </a:rPr>
              <a:t> Рекомендуемый для рогатого </a:t>
            </a:r>
            <a:r>
              <a:rPr lang="ru-RU" sz="1200" dirty="0" smtClean="0">
                <a:solidFill>
                  <a:srgbClr val="000000"/>
                </a:solidFill>
              </a:rPr>
              <a:t>скота</a:t>
            </a:r>
          </a:p>
          <a:p>
            <a:pPr fontAlgn="base">
              <a:spcBef>
                <a:spcPct val="0"/>
              </a:spcBef>
              <a:spcAft>
                <a:spcPct val="0"/>
              </a:spcAft>
            </a:pPr>
            <a:endParaRPr lang="ru-RU" sz="1200" dirty="0" smtClean="0">
              <a:solidFill>
                <a:srgbClr val="000000"/>
              </a:solidFill>
            </a:endParaRPr>
          </a:p>
          <a:p>
            <a:pPr fontAlgn="base">
              <a:spcBef>
                <a:spcPct val="0"/>
              </a:spcBef>
              <a:spcAft>
                <a:spcPct val="0"/>
              </a:spcAft>
            </a:pPr>
            <a:r>
              <a:rPr lang="en-US" sz="1200" b="1" dirty="0" smtClean="0">
                <a:solidFill>
                  <a:srgbClr val="000000"/>
                </a:solidFill>
              </a:rPr>
              <a:t>LABTAG BUDDY</a:t>
            </a:r>
          </a:p>
          <a:p>
            <a:pPr fontAlgn="base">
              <a:spcBef>
                <a:spcPct val="0"/>
              </a:spcBef>
              <a:spcAft>
                <a:spcPct val="0"/>
              </a:spcAft>
            </a:pPr>
            <a:r>
              <a:rPr lang="ru-RU" sz="1200" dirty="0" smtClean="0">
                <a:solidFill>
                  <a:srgbClr val="000000"/>
                </a:solidFill>
              </a:rPr>
              <a:t>Диаметр 28 мм, рекомендуется для крупного рогатого скота, овец </a:t>
            </a:r>
          </a:p>
          <a:p>
            <a:pPr fontAlgn="base">
              <a:spcBef>
                <a:spcPct val="0"/>
              </a:spcBef>
              <a:spcAft>
                <a:spcPct val="0"/>
              </a:spcAft>
            </a:pPr>
            <a:endParaRPr lang="ru-RU" sz="1200" dirty="0">
              <a:solidFill>
                <a:srgbClr val="000000"/>
              </a:solidFill>
            </a:endParaRPr>
          </a:p>
        </p:txBody>
      </p:sp>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67</a:t>
            </a:fld>
            <a:endParaRPr lang="ru-RU">
              <a:solidFill>
                <a:srgbClr val="000000"/>
              </a:solidFill>
            </a:endParaRPr>
          </a:p>
        </p:txBody>
      </p:sp>
    </p:spTree>
    <p:extLst>
      <p:ext uri="{BB962C8B-B14F-4D97-AF65-F5344CB8AC3E}">
        <p14:creationId xmlns:p14="http://schemas.microsoft.com/office/powerpoint/2010/main" xmlns="" val="23111329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Рисунок 2"/>
          <p:cNvPicPr>
            <a:picLocks noChangeAspect="1"/>
          </p:cNvPicPr>
          <p:nvPr/>
        </p:nvPicPr>
        <p:blipFill>
          <a:blip r:embed="rId2" cstate="print"/>
          <a:srcRect/>
          <a:stretch>
            <a:fillRect/>
          </a:stretch>
        </p:blipFill>
        <p:spPr bwMode="auto">
          <a:xfrm>
            <a:off x="173026" y="203200"/>
            <a:ext cx="8842649" cy="5929354"/>
          </a:xfrm>
          <a:prstGeom prst="rect">
            <a:avLst/>
          </a:prstGeom>
          <a:noFill/>
          <a:ln w="9525">
            <a:noFill/>
            <a:miter lim="800000"/>
            <a:headEnd/>
            <a:tailEnd/>
          </a:ln>
        </p:spPr>
      </p:pic>
      <p:sp>
        <p:nvSpPr>
          <p:cNvPr id="41986" name="Прямоугольник 1"/>
          <p:cNvSpPr>
            <a:spLocks noChangeArrowheads="1"/>
          </p:cNvSpPr>
          <p:nvPr/>
        </p:nvSpPr>
        <p:spPr bwMode="auto">
          <a:xfrm>
            <a:off x="0" y="4786322"/>
            <a:ext cx="9144000" cy="1754326"/>
          </a:xfrm>
          <a:prstGeom prst="rect">
            <a:avLst/>
          </a:prstGeom>
          <a:solidFill>
            <a:schemeClr val="bg1"/>
          </a:solidFill>
          <a:ln w="9525">
            <a:noFill/>
            <a:miter lim="800000"/>
            <a:headEnd/>
            <a:tailEnd/>
          </a:ln>
        </p:spPr>
        <p:txBody>
          <a:bodyPr wrap="square" anchor="ctr">
            <a:spAutoFit/>
          </a:bodyPr>
          <a:lstStyle/>
          <a:p>
            <a:pPr indent="457200" fontAlgn="base">
              <a:spcBef>
                <a:spcPct val="0"/>
              </a:spcBef>
              <a:spcAft>
                <a:spcPct val="0"/>
              </a:spcAft>
            </a:pPr>
            <a:r>
              <a:rPr lang="en-US" sz="1200" dirty="0" err="1">
                <a:solidFill>
                  <a:srgbClr val="000000"/>
                </a:solidFill>
              </a:rPr>
              <a:t>VETkit</a:t>
            </a:r>
            <a:endParaRPr lang="en-US" sz="1200" dirty="0">
              <a:solidFill>
                <a:srgbClr val="000000"/>
              </a:solidFill>
            </a:endParaRPr>
          </a:p>
          <a:p>
            <a:pPr indent="457200" fontAlgn="base">
              <a:spcBef>
                <a:spcPct val="0"/>
              </a:spcBef>
              <a:spcAft>
                <a:spcPct val="0"/>
              </a:spcAft>
            </a:pPr>
            <a:r>
              <a:rPr lang="ru-RU" sz="1200" dirty="0" smtClean="0">
                <a:solidFill>
                  <a:srgbClr val="000000"/>
                </a:solidFill>
              </a:rPr>
              <a:t>► </a:t>
            </a:r>
            <a:r>
              <a:rPr lang="ru-RU" sz="1200" dirty="0">
                <a:solidFill>
                  <a:srgbClr val="000000"/>
                </a:solidFill>
              </a:rPr>
              <a:t>стандартизированное осуществление выборки ткани без идентификации животных</a:t>
            </a:r>
          </a:p>
          <a:p>
            <a:pPr indent="457200" fontAlgn="base">
              <a:spcBef>
                <a:spcPct val="0"/>
              </a:spcBef>
              <a:spcAft>
                <a:spcPct val="0"/>
              </a:spcAft>
            </a:pPr>
            <a:r>
              <a:rPr lang="ru-RU" sz="1200" dirty="0">
                <a:solidFill>
                  <a:srgbClr val="000000"/>
                </a:solidFill>
              </a:rPr>
              <a:t>► специальная вставка для Универсальной Палочки</a:t>
            </a:r>
          </a:p>
          <a:p>
            <a:pPr indent="457200" fontAlgn="base">
              <a:spcBef>
                <a:spcPct val="0"/>
              </a:spcBef>
              <a:spcAft>
                <a:spcPct val="0"/>
              </a:spcAft>
            </a:pPr>
            <a:r>
              <a:rPr lang="ru-RU" sz="1200" dirty="0">
                <a:solidFill>
                  <a:srgbClr val="000000"/>
                </a:solidFill>
              </a:rPr>
              <a:t>РАЗНОВИДНОСТИ ТИПОВОГО КОНТЕЙНЕРА</a:t>
            </a:r>
          </a:p>
          <a:p>
            <a:pPr indent="457200" fontAlgn="base">
              <a:spcBef>
                <a:spcPct val="0"/>
              </a:spcBef>
              <a:spcAft>
                <a:spcPct val="0"/>
              </a:spcAft>
            </a:pPr>
            <a:r>
              <a:rPr lang="ru-RU" sz="1200" dirty="0" smtClean="0">
                <a:solidFill>
                  <a:srgbClr val="000000"/>
                </a:solidFill>
              </a:rPr>
              <a:t>► </a:t>
            </a:r>
            <a:r>
              <a:rPr lang="ru-RU" sz="1200" dirty="0">
                <a:solidFill>
                  <a:srgbClr val="000000"/>
                </a:solidFill>
              </a:rPr>
              <a:t>белый и желтый для 1-ого и 2-ого образца с двойной идентификацией</a:t>
            </a:r>
          </a:p>
          <a:p>
            <a:pPr indent="457200" fontAlgn="base">
              <a:spcBef>
                <a:spcPct val="0"/>
              </a:spcBef>
              <a:spcAft>
                <a:spcPct val="0"/>
              </a:spcAft>
            </a:pPr>
            <a:r>
              <a:rPr lang="ru-RU" sz="1200" dirty="0">
                <a:solidFill>
                  <a:srgbClr val="000000"/>
                </a:solidFill>
              </a:rPr>
              <a:t>► розовый с большей дозой </a:t>
            </a:r>
            <a:r>
              <a:rPr lang="ru-RU" sz="1200" dirty="0" smtClean="0">
                <a:solidFill>
                  <a:srgbClr val="000000"/>
                </a:solidFill>
              </a:rPr>
              <a:t>консерванта  </a:t>
            </a:r>
            <a:r>
              <a:rPr lang="ru-RU" sz="1200" dirty="0">
                <a:solidFill>
                  <a:srgbClr val="000000"/>
                </a:solidFill>
              </a:rPr>
              <a:t>для долгосрочного хранения</a:t>
            </a:r>
          </a:p>
          <a:p>
            <a:pPr indent="457200" fontAlgn="base">
              <a:spcBef>
                <a:spcPct val="0"/>
              </a:spcBef>
              <a:spcAft>
                <a:spcPct val="0"/>
              </a:spcAft>
            </a:pPr>
            <a:r>
              <a:rPr lang="ru-RU" sz="1200" dirty="0">
                <a:solidFill>
                  <a:srgbClr val="000000"/>
                </a:solidFill>
              </a:rPr>
              <a:t>УНИВЕРСАЛЬНАЯ ПАЛОЧКА</a:t>
            </a:r>
          </a:p>
          <a:p>
            <a:pPr indent="457200" fontAlgn="base">
              <a:spcBef>
                <a:spcPct val="0"/>
              </a:spcBef>
              <a:spcAft>
                <a:spcPct val="0"/>
              </a:spcAft>
            </a:pPr>
            <a:r>
              <a:rPr lang="ru-RU" sz="1200" dirty="0" smtClean="0">
                <a:solidFill>
                  <a:srgbClr val="000000"/>
                </a:solidFill>
              </a:rPr>
              <a:t>► </a:t>
            </a:r>
            <a:r>
              <a:rPr lang="ru-RU" sz="1200" dirty="0">
                <a:solidFill>
                  <a:srgbClr val="000000"/>
                </a:solidFill>
              </a:rPr>
              <a:t>универсальный</a:t>
            </a:r>
          </a:p>
          <a:p>
            <a:pPr indent="457200" fontAlgn="base">
              <a:spcBef>
                <a:spcPct val="0"/>
              </a:spcBef>
              <a:spcAft>
                <a:spcPct val="0"/>
              </a:spcAft>
            </a:pPr>
            <a:r>
              <a:rPr lang="ru-RU" sz="1200" dirty="0">
                <a:solidFill>
                  <a:srgbClr val="000000"/>
                </a:solidFill>
              </a:rPr>
              <a:t>► параллельный </a:t>
            </a:r>
            <a:r>
              <a:rPr lang="ru-RU" sz="1200" dirty="0" smtClean="0">
                <a:solidFill>
                  <a:srgbClr val="000000"/>
                </a:solidFill>
              </a:rPr>
              <a:t>захват</a:t>
            </a:r>
            <a:endParaRPr lang="ru-RU" sz="1200" dirty="0">
              <a:solidFill>
                <a:srgbClr val="000000"/>
              </a:solidFill>
            </a:endParaRPr>
          </a:p>
        </p:txBody>
      </p:sp>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68</a:t>
            </a:fld>
            <a:endParaRPr lang="ru-RU">
              <a:solidFill>
                <a:srgbClr val="000000"/>
              </a:solidFill>
            </a:endParaRPr>
          </a:p>
        </p:txBody>
      </p:sp>
    </p:spTree>
    <p:extLst>
      <p:ext uri="{BB962C8B-B14F-4D97-AF65-F5344CB8AC3E}">
        <p14:creationId xmlns:p14="http://schemas.microsoft.com/office/powerpoint/2010/main" xmlns="" val="1991741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FACDC"/>
        </a:solidFill>
        <a:effectLst/>
      </p:bgPr>
    </p:bg>
    <p:spTree>
      <p:nvGrpSpPr>
        <p:cNvPr id="1" name=""/>
        <p:cNvGrpSpPr/>
        <p:nvPr/>
      </p:nvGrpSpPr>
      <p:grpSpPr>
        <a:xfrm>
          <a:off x="0" y="0"/>
          <a:ext cx="0" cy="0"/>
          <a:chOff x="0" y="0"/>
          <a:chExt cx="0" cy="0"/>
        </a:xfrm>
      </p:grpSpPr>
      <p:pic>
        <p:nvPicPr>
          <p:cNvPr id="37891" name="Рисунок 2"/>
          <p:cNvPicPr>
            <a:picLocks noChangeAspect="1"/>
          </p:cNvPicPr>
          <p:nvPr/>
        </p:nvPicPr>
        <p:blipFill>
          <a:blip r:embed="rId2" cstate="print"/>
          <a:srcRect l="5223" t="29326" r="8679"/>
          <a:stretch>
            <a:fillRect/>
          </a:stretch>
        </p:blipFill>
        <p:spPr bwMode="auto">
          <a:xfrm>
            <a:off x="0" y="857232"/>
            <a:ext cx="9144000" cy="5724546"/>
          </a:xfrm>
          <a:prstGeom prst="rect">
            <a:avLst/>
          </a:prstGeom>
          <a:noFill/>
          <a:ln w="9525">
            <a:noFill/>
            <a:miter lim="800000"/>
            <a:headEnd/>
            <a:tailEnd/>
          </a:ln>
        </p:spPr>
      </p:pic>
      <p:sp>
        <p:nvSpPr>
          <p:cNvPr id="4" name="Прямоугольник 3"/>
          <p:cNvSpPr/>
          <p:nvPr/>
        </p:nvSpPr>
        <p:spPr>
          <a:xfrm>
            <a:off x="2500298" y="0"/>
            <a:ext cx="4572000" cy="646331"/>
          </a:xfrm>
          <a:prstGeom prst="rect">
            <a:avLst/>
          </a:prstGeom>
          <a:solidFill>
            <a:srgbClr val="AFACDC"/>
          </a:solidFill>
        </p:spPr>
        <p:txBody>
          <a:bodyPr>
            <a:spAutoFit/>
          </a:bodyPr>
          <a:lstStyle/>
          <a:p>
            <a:pPr fontAlgn="base">
              <a:spcBef>
                <a:spcPct val="0"/>
              </a:spcBef>
              <a:spcAft>
                <a:spcPct val="0"/>
              </a:spcAft>
            </a:pPr>
            <a:r>
              <a:rPr lang="ru-RU" b="1" dirty="0" smtClean="0">
                <a:solidFill>
                  <a:srgbClr val="000000"/>
                </a:solidFill>
              </a:rPr>
              <a:t>Метод электронной радиочастотной (RFID) идентификации животных</a:t>
            </a:r>
            <a:endParaRPr lang="ru-RU" b="1" dirty="0">
              <a:solidFill>
                <a:srgbClr val="000000"/>
              </a:solidFill>
            </a:endParaRPr>
          </a:p>
        </p:txBody>
      </p:sp>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69</a:t>
            </a:fld>
            <a:endParaRPr lang="ru-RU">
              <a:solidFill>
                <a:srgbClr val="000000"/>
              </a:solidFill>
            </a:endParaRPr>
          </a:p>
        </p:txBody>
      </p:sp>
    </p:spTree>
    <p:extLst>
      <p:ext uri="{BB962C8B-B14F-4D97-AF65-F5344CB8AC3E}">
        <p14:creationId xmlns:p14="http://schemas.microsoft.com/office/powerpoint/2010/main" xmlns="" val="2216214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692696"/>
            <a:ext cx="7488832" cy="5693866"/>
          </a:xfrm>
          <a:prstGeom prst="rect">
            <a:avLst/>
          </a:prstGeom>
        </p:spPr>
        <p:txBody>
          <a:bodyPr wrap="square">
            <a:spAutoFit/>
          </a:bodyPr>
          <a:lstStyle/>
          <a:p>
            <a:pPr algn="just"/>
            <a:r>
              <a:rPr lang="ru-RU" sz="2800" dirty="0" smtClean="0">
                <a:effectLst/>
                <a:latin typeface="Times New Roman"/>
                <a:ea typeface="Times New Roman"/>
              </a:rPr>
              <a:t>Ч. Дарвин выделил два вида отбора</a:t>
            </a:r>
            <a:r>
              <a:rPr lang="ru-RU" sz="2800" b="1" dirty="0" smtClean="0">
                <a:effectLst/>
                <a:latin typeface="Times New Roman"/>
                <a:ea typeface="Times New Roman"/>
              </a:rPr>
              <a:t>: естественный и искусственный</a:t>
            </a:r>
            <a:r>
              <a:rPr lang="ru-RU" sz="2800" dirty="0" smtClean="0">
                <a:effectLst/>
                <a:latin typeface="Times New Roman"/>
                <a:ea typeface="Times New Roman"/>
              </a:rPr>
              <a:t>. </a:t>
            </a:r>
            <a:r>
              <a:rPr lang="ru-RU" sz="2800" b="1" dirty="0" smtClean="0">
                <a:effectLst/>
                <a:latin typeface="Times New Roman"/>
                <a:ea typeface="Times New Roman"/>
              </a:rPr>
              <a:t>Естественным отбором, или выживанием наиболее приспособленных, он называл сохранение и размножение организмов с полезными уклонениями или изменениями</a:t>
            </a:r>
            <a:r>
              <a:rPr lang="ru-RU" sz="2800" dirty="0" smtClean="0">
                <a:effectLst/>
                <a:latin typeface="Times New Roman"/>
                <a:ea typeface="Times New Roman"/>
              </a:rPr>
              <a:t>. </a:t>
            </a:r>
            <a:r>
              <a:rPr lang="ru-RU" sz="2800" b="1" dirty="0" smtClean="0">
                <a:effectLst/>
                <a:latin typeface="Times New Roman"/>
                <a:ea typeface="Times New Roman"/>
              </a:rPr>
              <a:t>Из многих особей одного вида с присущими им различными наследственными изменениями, которые сложились под влиянием разнообразных условий жизни, выживают и сохраняются только те, которые оказались более приспособленными к условиям их обитания.</a:t>
            </a:r>
            <a:r>
              <a:rPr lang="ru-RU" sz="2800" dirty="0" smtClean="0">
                <a:effectLst/>
                <a:latin typeface="Times New Roman"/>
                <a:ea typeface="Times New Roman"/>
              </a:rPr>
              <a:t> </a:t>
            </a:r>
            <a:endParaRPr lang="ru-RU" sz="2800" dirty="0"/>
          </a:p>
        </p:txBody>
      </p:sp>
      <p:sp>
        <p:nvSpPr>
          <p:cNvPr id="3" name="Номер слайда 2"/>
          <p:cNvSpPr>
            <a:spLocks noGrp="1"/>
          </p:cNvSpPr>
          <p:nvPr>
            <p:ph type="sldNum" sz="quarter" idx="12"/>
          </p:nvPr>
        </p:nvSpPr>
        <p:spPr/>
        <p:txBody>
          <a:bodyPr/>
          <a:lstStyle/>
          <a:p>
            <a:fld id="{BFAE65CD-8129-42BD-829A-4CA364A5C893}" type="slidenum">
              <a:rPr lang="ru-RU" smtClean="0"/>
              <a:pPr/>
              <a:t>7</a:t>
            </a:fld>
            <a:endParaRPr lang="ru-RU"/>
          </a:p>
        </p:txBody>
      </p:sp>
    </p:spTree>
    <p:extLst>
      <p:ext uri="{BB962C8B-B14F-4D97-AF65-F5344CB8AC3E}">
        <p14:creationId xmlns:p14="http://schemas.microsoft.com/office/powerpoint/2010/main" xmlns="" val="28129438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FACDC"/>
        </a:solidFill>
        <a:effectLst/>
      </p:bgPr>
    </p:bg>
    <p:spTree>
      <p:nvGrpSpPr>
        <p:cNvPr id="1" name=""/>
        <p:cNvGrpSpPr/>
        <p:nvPr/>
      </p:nvGrpSpPr>
      <p:grpSpPr>
        <a:xfrm>
          <a:off x="0" y="0"/>
          <a:ext cx="0" cy="0"/>
          <a:chOff x="0" y="0"/>
          <a:chExt cx="0" cy="0"/>
        </a:xfrm>
      </p:grpSpPr>
      <p:pic>
        <p:nvPicPr>
          <p:cNvPr id="38915" name="Рисунок 2"/>
          <p:cNvPicPr>
            <a:picLocks noChangeAspect="1"/>
          </p:cNvPicPr>
          <p:nvPr/>
        </p:nvPicPr>
        <p:blipFill>
          <a:blip r:embed="rId2" cstate="print"/>
          <a:srcRect l="5093" t="19136" r="18910" b="12328"/>
          <a:stretch>
            <a:fillRect/>
          </a:stretch>
        </p:blipFill>
        <p:spPr bwMode="auto">
          <a:xfrm>
            <a:off x="-1978" y="428604"/>
            <a:ext cx="9145978" cy="5978540"/>
          </a:xfrm>
          <a:prstGeom prst="rect">
            <a:avLst/>
          </a:prstGeom>
          <a:noFill/>
          <a:ln w="9525">
            <a:noFill/>
            <a:miter lim="800000"/>
            <a:headEnd/>
            <a:tailEnd/>
          </a:ln>
        </p:spPr>
      </p:pic>
      <p:pic>
        <p:nvPicPr>
          <p:cNvPr id="38917" name="Picture 5" descr="2. Считыватель для чипов, чиповых бирок, болюсов">
            <a:hlinkClick r:id="rId3" tooltip="2. Считыватель для чипов, чиповых бирок, болюсов"/>
          </p:cNvPr>
          <p:cNvPicPr>
            <a:picLocks noChangeAspect="1" noChangeArrowheads="1"/>
          </p:cNvPicPr>
          <p:nvPr/>
        </p:nvPicPr>
        <p:blipFill>
          <a:blip r:embed="rId4" cstate="print"/>
          <a:srcRect/>
          <a:stretch>
            <a:fillRect/>
          </a:stretch>
        </p:blipFill>
        <p:spPr bwMode="auto">
          <a:xfrm>
            <a:off x="6857980" y="1057260"/>
            <a:ext cx="2171700" cy="2171700"/>
          </a:xfrm>
          <a:prstGeom prst="rect">
            <a:avLst/>
          </a:prstGeom>
          <a:noFill/>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70</a:t>
            </a:fld>
            <a:endParaRPr lang="ru-RU">
              <a:solidFill>
                <a:srgbClr val="000000"/>
              </a:solidFill>
            </a:endParaRPr>
          </a:p>
        </p:txBody>
      </p:sp>
    </p:spTree>
    <p:extLst>
      <p:ext uri="{BB962C8B-B14F-4D97-AF65-F5344CB8AC3E}">
        <p14:creationId xmlns:p14="http://schemas.microsoft.com/office/powerpoint/2010/main" xmlns="" val="10924438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8BBEDD"/>
        </a:solidFill>
        <a:effectLst/>
      </p:bgPr>
    </p:bg>
    <p:spTree>
      <p:nvGrpSpPr>
        <p:cNvPr id="1" name=""/>
        <p:cNvGrpSpPr/>
        <p:nvPr/>
      </p:nvGrpSpPr>
      <p:grpSpPr>
        <a:xfrm>
          <a:off x="0" y="0"/>
          <a:ext cx="0" cy="0"/>
          <a:chOff x="0" y="0"/>
          <a:chExt cx="0" cy="0"/>
        </a:xfrm>
      </p:grpSpPr>
      <p:pic>
        <p:nvPicPr>
          <p:cNvPr id="43010" name="Рисунок 2"/>
          <p:cNvPicPr>
            <a:picLocks noChangeAspect="1"/>
          </p:cNvPicPr>
          <p:nvPr/>
        </p:nvPicPr>
        <p:blipFill>
          <a:blip r:embed="rId2" cstate="print"/>
          <a:srcRect l="4344" t="27296" r="11269" b="10268"/>
          <a:stretch>
            <a:fillRect/>
          </a:stretch>
        </p:blipFill>
        <p:spPr bwMode="auto">
          <a:xfrm>
            <a:off x="179388" y="981075"/>
            <a:ext cx="8855075" cy="5135563"/>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71</a:t>
            </a:fld>
            <a:endParaRPr lang="ru-RU">
              <a:solidFill>
                <a:srgbClr val="000000"/>
              </a:solidFill>
            </a:endParaRPr>
          </a:p>
        </p:txBody>
      </p:sp>
    </p:spTree>
    <p:extLst>
      <p:ext uri="{BB962C8B-B14F-4D97-AF65-F5344CB8AC3E}">
        <p14:creationId xmlns:p14="http://schemas.microsoft.com/office/powerpoint/2010/main" xmlns="" val="13949145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9939" name="Рисунок 2"/>
          <p:cNvPicPr>
            <a:picLocks noChangeAspect="1"/>
          </p:cNvPicPr>
          <p:nvPr/>
        </p:nvPicPr>
        <p:blipFill>
          <a:blip r:embed="rId2" cstate="print"/>
          <a:srcRect t="28667" r="20885" b="754"/>
          <a:stretch>
            <a:fillRect/>
          </a:stretch>
        </p:blipFill>
        <p:spPr bwMode="auto">
          <a:xfrm>
            <a:off x="-32222" y="571480"/>
            <a:ext cx="9176222" cy="5933066"/>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72</a:t>
            </a:fld>
            <a:endParaRPr lang="ru-RU">
              <a:solidFill>
                <a:srgbClr val="000000"/>
              </a:solidFill>
            </a:endParaRPr>
          </a:p>
        </p:txBody>
      </p:sp>
    </p:spTree>
    <p:extLst>
      <p:ext uri="{BB962C8B-B14F-4D97-AF65-F5344CB8AC3E}">
        <p14:creationId xmlns:p14="http://schemas.microsoft.com/office/powerpoint/2010/main" xmlns="" val="40799876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0962" name="Рисунок 1"/>
          <p:cNvPicPr>
            <a:picLocks noChangeAspect="1"/>
          </p:cNvPicPr>
          <p:nvPr/>
        </p:nvPicPr>
        <p:blipFill>
          <a:blip r:embed="rId2" cstate="print"/>
          <a:srcRect l="6818" t="21980" r="7146" b="17195"/>
          <a:stretch>
            <a:fillRect/>
          </a:stretch>
        </p:blipFill>
        <p:spPr bwMode="auto">
          <a:xfrm>
            <a:off x="0" y="1214422"/>
            <a:ext cx="9035367" cy="4621538"/>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CFD8F989-9678-4321-BEB5-DFC9B7F155F5}" type="slidenum">
              <a:rPr lang="ru-RU" smtClean="0">
                <a:solidFill>
                  <a:srgbClr val="000000"/>
                </a:solidFill>
              </a:rPr>
              <a:pPr>
                <a:defRPr/>
              </a:pPr>
              <a:t>73</a:t>
            </a:fld>
            <a:endParaRPr lang="ru-RU">
              <a:solidFill>
                <a:srgbClr val="000000"/>
              </a:solidFill>
            </a:endParaRPr>
          </a:p>
        </p:txBody>
      </p:sp>
    </p:spTree>
    <p:extLst>
      <p:ext uri="{BB962C8B-B14F-4D97-AF65-F5344CB8AC3E}">
        <p14:creationId xmlns:p14="http://schemas.microsoft.com/office/powerpoint/2010/main" xmlns="" val="27698727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8000" y="382588"/>
            <a:ext cx="8126413"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p:txBody>
          <a:bodyPr/>
          <a:lstStyle/>
          <a:p>
            <a:fld id="{BFAE65CD-8129-42BD-829A-4CA364A5C893}" type="slidenum">
              <a:rPr lang="ru-RU" smtClean="0"/>
              <a:pPr/>
              <a:t>74</a:t>
            </a:fld>
            <a:endParaRPr lang="ru-RU"/>
          </a:p>
        </p:txBody>
      </p:sp>
    </p:spTree>
    <p:extLst>
      <p:ext uri="{BB962C8B-B14F-4D97-AF65-F5344CB8AC3E}">
        <p14:creationId xmlns:p14="http://schemas.microsoft.com/office/powerpoint/2010/main" xmlns="" val="3721488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8000" y="381000"/>
            <a:ext cx="8128000" cy="6096000"/>
          </a:xfrm>
          <a:prstGeom prst="rect">
            <a:avLst/>
          </a:prstGeom>
        </p:spPr>
      </p:pic>
      <p:sp>
        <p:nvSpPr>
          <p:cNvPr id="3" name="Номер слайда 2"/>
          <p:cNvSpPr>
            <a:spLocks noGrp="1"/>
          </p:cNvSpPr>
          <p:nvPr>
            <p:ph type="sldNum" sz="quarter" idx="12"/>
          </p:nvPr>
        </p:nvSpPr>
        <p:spPr/>
        <p:txBody>
          <a:bodyPr/>
          <a:lstStyle/>
          <a:p>
            <a:fld id="{BFAE65CD-8129-42BD-829A-4CA364A5C893}" type="slidenum">
              <a:rPr lang="ru-RU" smtClean="0"/>
              <a:pPr/>
              <a:t>75</a:t>
            </a:fld>
            <a:endParaRPr lang="ru-RU"/>
          </a:p>
        </p:txBody>
      </p:sp>
    </p:spTree>
    <p:extLst>
      <p:ext uri="{BB962C8B-B14F-4D97-AF65-F5344CB8AC3E}">
        <p14:creationId xmlns:p14="http://schemas.microsoft.com/office/powerpoint/2010/main" xmlns="" val="51088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116632"/>
            <a:ext cx="7704856" cy="2677656"/>
          </a:xfrm>
          <a:prstGeom prst="rect">
            <a:avLst/>
          </a:prstGeom>
        </p:spPr>
        <p:txBody>
          <a:bodyPr wrap="square">
            <a:spAutoFit/>
          </a:bodyPr>
          <a:lstStyle/>
          <a:p>
            <a:pPr indent="180340" algn="just">
              <a:lnSpc>
                <a:spcPct val="100000"/>
              </a:lnSpc>
              <a:spcAft>
                <a:spcPts val="0"/>
              </a:spcAft>
            </a:pPr>
            <a:r>
              <a:rPr lang="ru-RU" sz="2400" b="1" dirty="0" smtClean="0">
                <a:effectLst/>
                <a:latin typeface="Times New Roman"/>
                <a:ea typeface="Times New Roman"/>
              </a:rPr>
              <a:t>Искусственным отбором  называют сохранение человеком особей для дальнейшего разведения тех</a:t>
            </a:r>
            <a:r>
              <a:rPr lang="ru-RU" sz="2400" dirty="0" smtClean="0">
                <a:effectLst/>
                <a:latin typeface="Times New Roman"/>
                <a:ea typeface="Times New Roman"/>
              </a:rPr>
              <a:t>, </a:t>
            </a:r>
            <a:r>
              <a:rPr lang="ru-RU" sz="2400" b="1" dirty="0" smtClean="0">
                <a:effectLst/>
                <a:latin typeface="Times New Roman"/>
                <a:ea typeface="Times New Roman"/>
              </a:rPr>
              <a:t>которые не только биологически более приспособлены к окружающей среде, но и представляют для человека наибольший интерес, т.е. в большей степени, чем другие, обладают признаками,  полезными для человека. </a:t>
            </a:r>
            <a:endParaRPr lang="ru-RU" sz="1400" dirty="0">
              <a:effectLst/>
              <a:latin typeface="Times New Roman"/>
              <a:ea typeface="Times New Roman"/>
            </a:endParaRPr>
          </a:p>
        </p:txBody>
      </p:sp>
      <p:sp>
        <p:nvSpPr>
          <p:cNvPr id="4" name="Прямоугольник 3"/>
          <p:cNvSpPr/>
          <p:nvPr/>
        </p:nvSpPr>
        <p:spPr>
          <a:xfrm>
            <a:off x="1115616" y="2794288"/>
            <a:ext cx="7848872" cy="3533275"/>
          </a:xfrm>
          <a:prstGeom prst="rect">
            <a:avLst/>
          </a:prstGeom>
        </p:spPr>
        <p:txBody>
          <a:bodyPr wrap="square">
            <a:spAutoFit/>
          </a:bodyPr>
          <a:lstStyle/>
          <a:p>
            <a:pPr algn="just">
              <a:lnSpc>
                <a:spcPct val="100000"/>
              </a:lnSpc>
              <a:spcAft>
                <a:spcPts val="0"/>
              </a:spcAft>
              <a:tabLst>
                <a:tab pos="180340" algn="l"/>
              </a:tabLst>
            </a:pPr>
            <a:r>
              <a:rPr lang="ru-RU" sz="2000" dirty="0" smtClean="0">
                <a:effectLst/>
                <a:latin typeface="Times New Roman"/>
                <a:ea typeface="Times New Roman"/>
              </a:rPr>
              <a:t>Сходство между естественным и искусственным отбором состоит в том, что оба вида отбора являются движущей силой эволюции. </a:t>
            </a:r>
            <a:endParaRPr lang="ru-RU" sz="1200" dirty="0" smtClean="0">
              <a:effectLst/>
              <a:latin typeface="Times New Roman"/>
              <a:ea typeface="Times New Roman"/>
            </a:endParaRPr>
          </a:p>
          <a:p>
            <a:pPr indent="180340" algn="just">
              <a:lnSpc>
                <a:spcPct val="102000"/>
              </a:lnSpc>
              <a:spcAft>
                <a:spcPts val="0"/>
              </a:spcAft>
            </a:pPr>
            <a:r>
              <a:rPr lang="ru-RU" sz="2000" dirty="0" smtClean="0">
                <a:effectLst/>
                <a:latin typeface="Times New Roman"/>
                <a:ea typeface="Times New Roman"/>
              </a:rPr>
              <a:t>Однако между естественным и искусственным отбором есть различия. Естественный отбор действует непрерывно и на всех стадиях онтогенеза под влиянием условий существования (пища, климат, хищники и возбудители болезней и т. д.). Искусственный отбор проявляется лишь в определенное время – при выбраковке из стада нежелательных животных, при этом в каждом поколении из общей массы оставляют для дальнейшего разведения наиболее крепких, здоровых, ценных по своим племенным и продуктивным качествам животных.</a:t>
            </a:r>
            <a:endParaRPr lang="ru-RU" sz="1200" dirty="0">
              <a:effectLst/>
              <a:latin typeface="Times New Roman"/>
              <a:ea typeface="Times New Roman"/>
            </a:endParaRPr>
          </a:p>
        </p:txBody>
      </p:sp>
      <p:sp>
        <p:nvSpPr>
          <p:cNvPr id="3" name="Номер слайда 2"/>
          <p:cNvSpPr>
            <a:spLocks noGrp="1"/>
          </p:cNvSpPr>
          <p:nvPr>
            <p:ph type="sldNum" sz="quarter" idx="12"/>
          </p:nvPr>
        </p:nvSpPr>
        <p:spPr/>
        <p:txBody>
          <a:bodyPr/>
          <a:lstStyle/>
          <a:p>
            <a:fld id="{BFAE65CD-8129-42BD-829A-4CA364A5C893}" type="slidenum">
              <a:rPr lang="ru-RU" smtClean="0"/>
              <a:pPr/>
              <a:t>8</a:t>
            </a:fld>
            <a:endParaRPr lang="ru-RU"/>
          </a:p>
        </p:txBody>
      </p:sp>
    </p:spTree>
    <p:extLst>
      <p:ext uri="{BB962C8B-B14F-4D97-AF65-F5344CB8AC3E}">
        <p14:creationId xmlns:p14="http://schemas.microsoft.com/office/powerpoint/2010/main" xmlns="" val="4012367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7507" y="188640"/>
            <a:ext cx="8064896" cy="1569660"/>
          </a:xfrm>
          <a:prstGeom prst="rect">
            <a:avLst/>
          </a:prstGeom>
        </p:spPr>
        <p:txBody>
          <a:bodyPr wrap="square">
            <a:spAutoFit/>
          </a:bodyPr>
          <a:lstStyle/>
          <a:p>
            <a:r>
              <a:rPr lang="ru-RU" sz="3200" dirty="0" smtClean="0">
                <a:effectLst/>
                <a:latin typeface="Times New Roman"/>
                <a:ea typeface="Times New Roman"/>
              </a:rPr>
              <a:t>Творческая роль отбора также состоит и в том, что под его действием усиливается изменчивость признаков. </a:t>
            </a:r>
            <a:endParaRPr lang="ru-RU" sz="3200" dirty="0"/>
          </a:p>
        </p:txBody>
      </p:sp>
      <p:sp>
        <p:nvSpPr>
          <p:cNvPr id="3" name="Прямоугольник 2"/>
          <p:cNvSpPr/>
          <p:nvPr/>
        </p:nvSpPr>
        <p:spPr>
          <a:xfrm>
            <a:off x="1331640" y="2551837"/>
            <a:ext cx="7560840" cy="3046988"/>
          </a:xfrm>
          <a:prstGeom prst="rect">
            <a:avLst/>
          </a:prstGeom>
        </p:spPr>
        <p:txBody>
          <a:bodyPr wrap="square">
            <a:spAutoFit/>
          </a:bodyPr>
          <a:lstStyle/>
          <a:p>
            <a:pPr indent="180340" algn="just">
              <a:spcAft>
                <a:spcPts val="0"/>
              </a:spcAft>
            </a:pPr>
            <a:r>
              <a:rPr lang="ru-RU" sz="3200" dirty="0" smtClean="0">
                <a:effectLst/>
                <a:latin typeface="Times New Roman"/>
                <a:ea typeface="Times New Roman"/>
              </a:rPr>
              <a:t>Больший размах изменчивости имеют те признаки, которые в большей степени подвергались искусственному отбору, чем естественному. При естественном отборе изменчивость возрастает, но не в такой степени. </a:t>
            </a:r>
            <a:endParaRPr lang="ru-RU" dirty="0">
              <a:effectLst/>
              <a:latin typeface="Times New Roman"/>
              <a:ea typeface="Times New Roman"/>
            </a:endParaRPr>
          </a:p>
        </p:txBody>
      </p:sp>
      <p:sp>
        <p:nvSpPr>
          <p:cNvPr id="4" name="Номер слайда 3"/>
          <p:cNvSpPr>
            <a:spLocks noGrp="1"/>
          </p:cNvSpPr>
          <p:nvPr>
            <p:ph type="sldNum" sz="quarter" idx="12"/>
          </p:nvPr>
        </p:nvSpPr>
        <p:spPr/>
        <p:txBody>
          <a:bodyPr/>
          <a:lstStyle/>
          <a:p>
            <a:fld id="{BFAE65CD-8129-42BD-829A-4CA364A5C893}" type="slidenum">
              <a:rPr lang="ru-RU" smtClean="0"/>
              <a:pPr/>
              <a:t>9</a:t>
            </a:fld>
            <a:endParaRPr lang="ru-RU"/>
          </a:p>
        </p:txBody>
      </p:sp>
    </p:spTree>
    <p:extLst>
      <p:ext uri="{BB962C8B-B14F-4D97-AF65-F5344CB8AC3E}">
        <p14:creationId xmlns:p14="http://schemas.microsoft.com/office/powerpoint/2010/main" xmlns="" val="21599796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олнцестояние">
  <a:themeElements>
    <a:clrScheme name="Солнцестояние">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Солнцестояние">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олнцестояние">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790</TotalTime>
  <Words>2249</Words>
  <Application>Microsoft Office PowerPoint</Application>
  <PresentationFormat>Экран (4:3)</PresentationFormat>
  <Paragraphs>247</Paragraphs>
  <Slides>75</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75</vt:i4>
      </vt:variant>
    </vt:vector>
  </HeadingPairs>
  <TitlesOfParts>
    <vt:vector size="77" baseType="lpstr">
      <vt:lpstr>Солнцестояние</vt:lpstr>
      <vt:lpstr>Оформление по умолчанию</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3. Классификация искусственного отбора</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PAVLOVA</dc:creator>
  <cp:lastModifiedBy>Пользователь</cp:lastModifiedBy>
  <cp:revision>38</cp:revision>
  <dcterms:created xsi:type="dcterms:W3CDTF">2014-02-20T18:00:29Z</dcterms:created>
  <dcterms:modified xsi:type="dcterms:W3CDTF">2024-02-12T06:28:13Z</dcterms:modified>
</cp:coreProperties>
</file>